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1" r:id="rId2"/>
    <p:sldId id="272" r:id="rId3"/>
    <p:sldId id="273" r:id="rId4"/>
    <p:sldId id="274" r:id="rId5"/>
    <p:sldId id="275" r:id="rId6"/>
    <p:sldId id="276" r:id="rId7"/>
    <p:sldId id="277" r:id="rId8"/>
    <p:sldId id="279" r:id="rId9"/>
    <p:sldId id="278" r:id="rId10"/>
    <p:sldId id="281" r:id="rId11"/>
    <p:sldId id="258" r:id="rId12"/>
    <p:sldId id="265" r:id="rId13"/>
    <p:sldId id="262" r:id="rId14"/>
    <p:sldId id="263" r:id="rId15"/>
    <p:sldId id="264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DA505E2-5189-400F-9FC9-0FDB49B20B57}" v="1923" dt="2024-11-16T17:49:44.96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138" y="15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microsoft.com/office/2015/10/relationships/revisionInfo" Target="revisionInfo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713724-1D26-CA3D-80F9-5013AB98BF2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1A923-0446-F285-710E-3D3AACFF1B8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19D7570-C673-C61D-747C-CF76A866D2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788457-9DDE-4FF7-88CD-2A31A9845777}" type="datetimeFigureOut">
              <a:rPr lang="en-US" smtClean="0"/>
              <a:t>11/16/2024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EB2F8D2-4FEF-6606-36C6-863E9AA080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145663E-B474-714E-D911-38E4C81F6F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3AF0AF-5111-468A-9560-16FF85C118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23286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238DD8-7EAC-639A-5D44-A584FC95F0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39AF65B-8C6A-840A-72EC-80526D44AA2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66AF7DA-CCEC-E905-D330-07E2C439F7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788457-9DDE-4FF7-88CD-2A31A9845777}" type="datetimeFigureOut">
              <a:rPr lang="en-US" smtClean="0"/>
              <a:t>11/16/2024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081BCDA-0277-5ABA-4883-7CD48DA42C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C51F1D1-032D-3FE9-AA58-FE3ABEF320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3AF0AF-5111-468A-9560-16FF85C118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8625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7540AA9-578D-F89A-854B-755B3AA3C2F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78BC358-654F-DE6C-C644-99BC5BC9E88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0478C75-75E5-089B-494C-6E17175B26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788457-9DDE-4FF7-88CD-2A31A9845777}" type="datetimeFigureOut">
              <a:rPr lang="en-US" smtClean="0"/>
              <a:t>11/16/2024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426B32-2875-9A96-405C-38F2F5C960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CEF6110-DE6B-AC66-DED6-52DB7E4890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3AF0AF-5111-468A-9560-16FF85C118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76836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11A367-596B-B29B-711C-4D4192F862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3450A8-8D99-82FA-A39E-C6CCE9E58FE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9DA9100-0DEE-81A5-1D4E-6CC1028B59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788457-9DDE-4FF7-88CD-2A31A9845777}" type="datetimeFigureOut">
              <a:rPr lang="en-US" smtClean="0"/>
              <a:t>11/16/2024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E438FBB-FDFF-31E1-9203-A04D5D596F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9D7400D-318E-5918-47B3-EEC705B406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3AF0AF-5111-468A-9560-16FF85C118F9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Leadership Academy Logo horizontal.jpg" descr="Leadership Academy Logo horizontal.jpg">
            <a:extLst>
              <a:ext uri="{FF2B5EF4-FFF2-40B4-BE49-F238E27FC236}">
                <a16:creationId xmlns:a16="http://schemas.microsoft.com/office/drawing/2014/main" id="{750F1F14-7A67-C560-7076-84E98D6AA6F8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l="3643" t="25901" r="67941" b="24773"/>
          <a:stretch/>
        </p:blipFill>
        <p:spPr>
          <a:xfrm>
            <a:off x="10493256" y="56660"/>
            <a:ext cx="1620766" cy="15895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28917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CABB13-8D2C-511C-DABE-9FB40406FE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C0A5352-CA55-6611-C06E-D936087AA9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EFEC44-A71A-8AB3-871A-DCDA6686A5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788457-9DDE-4FF7-88CD-2A31A9845777}" type="datetimeFigureOut">
              <a:rPr lang="en-US" smtClean="0"/>
              <a:t>11/16/2024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F03B4F-D8FC-1333-7809-37D0047B6F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2939460-91E6-877A-0C0A-8F99C58A8F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3AF0AF-5111-468A-9560-16FF85C118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18825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B9F1D7-AC9B-2919-AB3C-CB0104FC8E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C53439-2718-B269-6761-47D1DEA285F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B21E54A-7D8A-8BFC-02A3-DD7D73B1A0A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0F47698-9824-87BF-AAAE-2541BB24C4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788457-9DDE-4FF7-88CD-2A31A9845777}" type="datetimeFigureOut">
              <a:rPr lang="en-US" smtClean="0"/>
              <a:t>11/16/2024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E85C784-A97F-8BDE-3FD4-3D05AED942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9BB4034-CA5A-ABA7-F824-291AE6616C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3AF0AF-5111-468A-9560-16FF85C118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99630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159200-6A3F-E0BF-BB4D-9B3D4F34D8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1F16215-FBDC-ECEA-73F0-E4BFC039E5E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7DEF4F3-4FDF-3AE6-F020-14C653A699D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1C0B34E-E3C1-8DF1-21E5-5C628F919FD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1249687-AE3A-E005-9093-89CAC056183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BE52006-34D3-8078-A124-FAB653C8AD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788457-9DDE-4FF7-88CD-2A31A9845777}" type="datetimeFigureOut">
              <a:rPr lang="en-US" smtClean="0"/>
              <a:t>11/16/2024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5BC6662-F954-28FE-B860-F57F4C2820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2895294-46A6-1085-F432-1E9F82AE04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3AF0AF-5111-468A-9560-16FF85C118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89317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C48785-18B7-6C32-9892-ACA7B63C95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4A1209A-861C-4294-E4DB-CE6390B31E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788457-9DDE-4FF7-88CD-2A31A9845777}" type="datetimeFigureOut">
              <a:rPr lang="en-US" smtClean="0"/>
              <a:t>11/16/2024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1696343-8FDB-0DB2-CB33-640DE3BC41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2192134-5522-2191-8E82-D2D49A0BB3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3AF0AF-5111-468A-9560-16FF85C118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7929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2BAC55E-CFDF-2378-6210-84C94ABA91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788457-9DDE-4FF7-88CD-2A31A9845777}" type="datetimeFigureOut">
              <a:rPr lang="en-US" smtClean="0"/>
              <a:t>11/16/2024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F9B5AD7-931F-E9BA-E39B-D68D3D89D5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9EDF9AF-DF1F-D095-2B3D-EE9011FA9E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3AF0AF-5111-468A-9560-16FF85C118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02676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EE86DE-DE64-3C1F-280F-D7C04A87A0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BCE3B8-8391-4905-E7CC-62E1685F9A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18C7D91-9B88-FD86-774E-38FC9DE65BF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68002C5-3B5F-6804-CED3-A633BFABA0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788457-9DDE-4FF7-88CD-2A31A9845777}" type="datetimeFigureOut">
              <a:rPr lang="en-US" smtClean="0"/>
              <a:t>11/16/2024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C82EC0D-E17A-F947-39A9-1B7801625C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A74C92D-97D0-D653-8ECF-125EDF7D50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3AF0AF-5111-468A-9560-16FF85C118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52294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24E539-F9E9-B909-0599-97594F4486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C2B6A4F-B501-29FF-3E04-E6D9BBC002A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B94620F-41BA-9C47-D32A-5804B72C3FD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6B4EC15-044D-C0EE-7640-E902172FCB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788457-9DDE-4FF7-88CD-2A31A9845777}" type="datetimeFigureOut">
              <a:rPr lang="en-US" smtClean="0"/>
              <a:t>11/16/2024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7605A91-A933-3954-09B4-F32EF2D7AC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31F8306-BEE8-974B-85DD-1972D85E93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3AF0AF-5111-468A-9560-16FF85C118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8221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EC88BFE-3BE8-81C2-D005-046D4239C1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8780147-549B-52BB-D4E4-2A8D1FDF644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218A100-9DEA-F59E-C79F-009CF48930D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788457-9DDE-4FF7-88CD-2A31A9845777}" type="datetimeFigureOut">
              <a:rPr lang="en-US" smtClean="0"/>
              <a:t>11/16/2024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5A4D37-1309-76A8-E948-1ACC3A24D04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606F523-71EB-6A71-D660-C0EE5B77AC0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3AF0AF-5111-468A-9560-16FF85C118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22988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1" name="Rectangle 20">
            <a:extLst>
              <a:ext uri="{FF2B5EF4-FFF2-40B4-BE49-F238E27FC236}">
                <a16:creationId xmlns:a16="http://schemas.microsoft.com/office/drawing/2014/main" id="{19D32F93-50AC-4C46-A5DB-291C60DDB7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4" name="Leadership Academy Logo horizontal.jpg" descr="Leadership Academy Logo horizontal.jpg">
            <a:extLst>
              <a:ext uri="{FF2B5EF4-FFF2-40B4-BE49-F238E27FC236}">
                <a16:creationId xmlns:a16="http://schemas.microsoft.com/office/drawing/2014/main" id="{6F98AD2B-4933-49A0-6C89-523F46407775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643" t="25901" r="67941" b="24773"/>
          <a:stretch/>
        </p:blipFill>
        <p:spPr>
          <a:xfrm>
            <a:off x="9128986" y="742437"/>
            <a:ext cx="2257067" cy="2213635"/>
          </a:xfrm>
          <a:prstGeom prst="rect">
            <a:avLst/>
          </a:prstGeom>
        </p:spPr>
      </p:pic>
      <p:sp>
        <p:nvSpPr>
          <p:cNvPr id="22" name="Right Triangle 21">
            <a:extLst>
              <a:ext uri="{FF2B5EF4-FFF2-40B4-BE49-F238E27FC236}">
                <a16:creationId xmlns:a16="http://schemas.microsoft.com/office/drawing/2014/main" id="{827DC2C4-B485-428A-BF4A-472D2967F4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EE04B5EB-F158-4507-90DD-BD23620C7C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ED53546-A258-798D-CE2C-4789D768FE5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00677" y="623275"/>
            <a:ext cx="8921672" cy="3355664"/>
          </a:xfrm>
        </p:spPr>
        <p:txBody>
          <a:bodyPr anchor="t">
            <a:normAutofit/>
          </a:bodyPr>
          <a:lstStyle/>
          <a:p>
            <a:pPr algn="l"/>
            <a:r>
              <a:rPr lang="en-US" sz="6000" b="1" dirty="0"/>
              <a:t>Room #1</a:t>
            </a:r>
            <a:br>
              <a:rPr lang="en-US" sz="8000" dirty="0"/>
            </a:br>
            <a:r>
              <a:rPr lang="en-US" sz="7200" dirty="0"/>
              <a:t>President’s</a:t>
            </a:r>
            <a:br>
              <a:rPr lang="en-US" sz="7200" dirty="0"/>
            </a:br>
            <a:r>
              <a:rPr lang="en-US" sz="7200" dirty="0"/>
              <a:t>Session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D5D63BF-C011-B3A2-D752-B70D2552C1A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85235" y="3978939"/>
            <a:ext cx="3376372" cy="1171901"/>
          </a:xfrm>
        </p:spPr>
        <p:txBody>
          <a:bodyPr anchor="t">
            <a:normAutofit fontScale="92500" lnSpcReduction="10000"/>
          </a:bodyPr>
          <a:lstStyle/>
          <a:p>
            <a:pPr algn="l"/>
            <a:r>
              <a:rPr lang="en-US" dirty="0"/>
              <a:t>Mark </a:t>
            </a:r>
            <a:r>
              <a:rPr lang="en-US" dirty="0" err="1"/>
              <a:t>Andromidas</a:t>
            </a:r>
            <a:endParaRPr lang="en-US" dirty="0"/>
          </a:p>
          <a:p>
            <a:pPr algn="l"/>
            <a:r>
              <a:rPr lang="en-US" dirty="0"/>
              <a:t>President Elect</a:t>
            </a:r>
          </a:p>
          <a:p>
            <a:pPr algn="l"/>
            <a:r>
              <a:rPr lang="en-US" dirty="0"/>
              <a:t>Rocky Mountain District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6DA937F4-34CE-4615-8755-6E96CF828DEE}"/>
              </a:ext>
            </a:extLst>
          </p:cNvPr>
          <p:cNvSpPr txBox="1">
            <a:spLocks/>
          </p:cNvSpPr>
          <p:nvPr/>
        </p:nvSpPr>
        <p:spPr>
          <a:xfrm>
            <a:off x="9513115" y="4781725"/>
            <a:ext cx="2033711" cy="1463091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 panose="020B0606020202030204" pitchFamily="34" charset="0"/>
                <a:ea typeface="+mj-ea"/>
                <a:cs typeface="+mj-cs"/>
              </a:rPr>
              <a:t>2025</a:t>
            </a:r>
          </a:p>
          <a:p>
            <a:pPr marL="0" marR="0" lvl="0" indent="0" algn="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 panose="020B0606020202030204" pitchFamily="34" charset="0"/>
                <a:ea typeface="+mj-ea"/>
                <a:cs typeface="+mj-cs"/>
              </a:rPr>
              <a:t>Leadership</a:t>
            </a:r>
          </a:p>
          <a:p>
            <a:pPr marL="0" marR="0" lvl="0" indent="0" algn="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 panose="020B0606020202030204" pitchFamily="34" charset="0"/>
                <a:ea typeface="+mj-ea"/>
                <a:cs typeface="+mj-cs"/>
              </a:rPr>
              <a:t>Academy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 Light" panose="020F0302020204030204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50611933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DB4E7D1-FA2B-914F-2450-724290A5875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2BC0C3-E36C-22D7-72D6-B883426765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Chapter/Chorus President is a…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3AE994-D4F9-4999-47D0-94261BBCC1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Visionary</a:t>
            </a:r>
          </a:p>
          <a:p>
            <a:r>
              <a:rPr lang="en-US" dirty="0"/>
              <a:t>Strategist</a:t>
            </a:r>
          </a:p>
          <a:p>
            <a:r>
              <a:rPr lang="en-US" dirty="0"/>
              <a:t>Communicator</a:t>
            </a:r>
          </a:p>
          <a:p>
            <a:r>
              <a:rPr lang="en-US" dirty="0"/>
              <a:t>Collaborator</a:t>
            </a:r>
          </a:p>
          <a:p>
            <a:r>
              <a:rPr lang="en-US" dirty="0"/>
              <a:t>Solution finder</a:t>
            </a:r>
          </a:p>
          <a:p>
            <a:r>
              <a:rPr lang="en-US" dirty="0"/>
              <a:t>Leader-servant</a:t>
            </a:r>
          </a:p>
          <a:p>
            <a:r>
              <a:rPr lang="en-US" dirty="0"/>
              <a:t>Wise steward</a:t>
            </a:r>
          </a:p>
        </p:txBody>
      </p:sp>
    </p:spTree>
    <p:extLst>
      <p:ext uri="{BB962C8B-B14F-4D97-AF65-F5344CB8AC3E}">
        <p14:creationId xmlns:p14="http://schemas.microsoft.com/office/powerpoint/2010/main" val="152638381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1" name="Rectangle 20">
            <a:extLst>
              <a:ext uri="{FF2B5EF4-FFF2-40B4-BE49-F238E27FC236}">
                <a16:creationId xmlns:a16="http://schemas.microsoft.com/office/drawing/2014/main" id="{19D32F93-50AC-4C46-A5DB-291C60DDB7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Leadership Academy Logo horizontal.jpg" descr="Leadership Academy Logo horizontal.jpg">
            <a:extLst>
              <a:ext uri="{FF2B5EF4-FFF2-40B4-BE49-F238E27FC236}">
                <a16:creationId xmlns:a16="http://schemas.microsoft.com/office/drawing/2014/main" id="{6F98AD2B-4933-49A0-6C89-523F46407775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643" t="25901" r="67941" b="24773"/>
          <a:stretch/>
        </p:blipFill>
        <p:spPr>
          <a:xfrm>
            <a:off x="9128986" y="742437"/>
            <a:ext cx="2257067" cy="2213635"/>
          </a:xfrm>
          <a:prstGeom prst="rect">
            <a:avLst/>
          </a:prstGeom>
        </p:spPr>
      </p:pic>
      <p:sp>
        <p:nvSpPr>
          <p:cNvPr id="22" name="Right Triangle 21">
            <a:extLst>
              <a:ext uri="{FF2B5EF4-FFF2-40B4-BE49-F238E27FC236}">
                <a16:creationId xmlns:a16="http://schemas.microsoft.com/office/drawing/2014/main" id="{827DC2C4-B485-428A-BF4A-472D2967F4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EE04B5EB-F158-4507-90DD-BD23620C7C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07DA1550-D397-FD87-7CCD-3C035D554E1B}"/>
              </a:ext>
            </a:extLst>
          </p:cNvPr>
          <p:cNvSpPr txBox="1">
            <a:spLocks/>
          </p:cNvSpPr>
          <p:nvPr/>
        </p:nvSpPr>
        <p:spPr>
          <a:xfrm>
            <a:off x="4046264" y="2650784"/>
            <a:ext cx="5537735" cy="175114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dirty="0"/>
              <a:t>Questions and</a:t>
            </a:r>
          </a:p>
          <a:p>
            <a:pPr algn="l"/>
            <a:r>
              <a:rPr lang="en-US" dirty="0"/>
              <a:t>Open Discussion</a:t>
            </a: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BBC214E2-1026-D233-3A14-F76411643829}"/>
              </a:ext>
            </a:extLst>
          </p:cNvPr>
          <p:cNvSpPr txBox="1">
            <a:spLocks/>
          </p:cNvSpPr>
          <p:nvPr/>
        </p:nvSpPr>
        <p:spPr>
          <a:xfrm>
            <a:off x="9513115" y="4781725"/>
            <a:ext cx="2033711" cy="1463091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n-US" sz="3600" b="1" dirty="0">
                <a:latin typeface="Arial Narrow" panose="020B0606020202030204" pitchFamily="34" charset="0"/>
              </a:rPr>
              <a:t>2025</a:t>
            </a:r>
          </a:p>
          <a:p>
            <a:pPr algn="r"/>
            <a:r>
              <a:rPr lang="en-US" sz="2800" b="1" dirty="0">
                <a:latin typeface="Arial Narrow" panose="020B0606020202030204" pitchFamily="34" charset="0"/>
              </a:rPr>
              <a:t>Leadership</a:t>
            </a:r>
          </a:p>
          <a:p>
            <a:pPr algn="r"/>
            <a:r>
              <a:rPr lang="en-US" sz="3600" b="1" dirty="0">
                <a:latin typeface="Arial Narrow" panose="020B0606020202030204" pitchFamily="34" charset="0"/>
              </a:rPr>
              <a:t>Academy</a:t>
            </a:r>
            <a:endParaRPr lang="en-US" sz="3600" b="1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DF086E88-7151-D16F-E267-C5823BFE0DA5}"/>
              </a:ext>
            </a:extLst>
          </p:cNvPr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90865" y="1337940"/>
            <a:ext cx="3784793" cy="34682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486901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1" name="Rectangle 20">
            <a:extLst>
              <a:ext uri="{FF2B5EF4-FFF2-40B4-BE49-F238E27FC236}">
                <a16:creationId xmlns:a16="http://schemas.microsoft.com/office/drawing/2014/main" id="{19D32F93-50AC-4C46-A5DB-291C60DDB7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Leadership Academy Logo horizontal.jpg" descr="Leadership Academy Logo horizontal.jpg">
            <a:extLst>
              <a:ext uri="{FF2B5EF4-FFF2-40B4-BE49-F238E27FC236}">
                <a16:creationId xmlns:a16="http://schemas.microsoft.com/office/drawing/2014/main" id="{6F98AD2B-4933-49A0-6C89-523F46407775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643" t="25901" r="67941" b="24773"/>
          <a:stretch/>
        </p:blipFill>
        <p:spPr>
          <a:xfrm>
            <a:off x="9128986" y="742437"/>
            <a:ext cx="2257067" cy="2213635"/>
          </a:xfrm>
          <a:prstGeom prst="rect">
            <a:avLst/>
          </a:prstGeom>
        </p:spPr>
      </p:pic>
      <p:sp>
        <p:nvSpPr>
          <p:cNvPr id="22" name="Right Triangle 21">
            <a:extLst>
              <a:ext uri="{FF2B5EF4-FFF2-40B4-BE49-F238E27FC236}">
                <a16:creationId xmlns:a16="http://schemas.microsoft.com/office/drawing/2014/main" id="{827DC2C4-B485-428A-BF4A-472D2967F4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EE04B5EB-F158-4507-90DD-BD23620C7C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07DA1550-D397-FD87-7CCD-3C035D554E1B}"/>
              </a:ext>
            </a:extLst>
          </p:cNvPr>
          <p:cNvSpPr txBox="1">
            <a:spLocks/>
          </p:cNvSpPr>
          <p:nvPr/>
        </p:nvSpPr>
        <p:spPr>
          <a:xfrm>
            <a:off x="641774" y="654008"/>
            <a:ext cx="10515600" cy="99862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dirty="0"/>
              <a:t>Topic #1: Successes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39FD3951-C245-EAAF-59BA-DDA4A6D352F9}"/>
              </a:ext>
            </a:extLst>
          </p:cNvPr>
          <p:cNvSpPr txBox="1">
            <a:spLocks/>
          </p:cNvSpPr>
          <p:nvPr/>
        </p:nvSpPr>
        <p:spPr>
          <a:xfrm>
            <a:off x="836500" y="2083106"/>
            <a:ext cx="8802450" cy="29053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en-US" sz="3600" dirty="0"/>
              <a:t>Looking back at 2024, what are some successes in your chapter or chorus?</a:t>
            </a:r>
          </a:p>
          <a:p>
            <a:pPr marL="914400" lvl="1" indent="-457200" algn="l">
              <a:buFont typeface="Arial" panose="020B0604020202020204" pitchFamily="34" charset="0"/>
              <a:buChar char="•"/>
            </a:pPr>
            <a:r>
              <a:rPr lang="en-US" sz="3200" dirty="0"/>
              <a:t>What was involved in creating that success?</a:t>
            </a:r>
          </a:p>
          <a:p>
            <a:pPr marL="914400" lvl="1" indent="-457200" algn="l">
              <a:buFont typeface="Arial" panose="020B0604020202020204" pitchFamily="34" charset="0"/>
              <a:buChar char="•"/>
            </a:pPr>
            <a:r>
              <a:rPr lang="en-US" sz="3200" dirty="0"/>
              <a:t>If you repeated this event or program, what might you change?</a:t>
            </a: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BBC214E2-1026-D233-3A14-F76411643829}"/>
              </a:ext>
            </a:extLst>
          </p:cNvPr>
          <p:cNvSpPr txBox="1">
            <a:spLocks/>
          </p:cNvSpPr>
          <p:nvPr/>
        </p:nvSpPr>
        <p:spPr>
          <a:xfrm>
            <a:off x="9513115" y="4781725"/>
            <a:ext cx="2033711" cy="1463091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n-US" sz="3600" b="1" dirty="0">
                <a:latin typeface="Arial Narrow" panose="020B0606020202030204" pitchFamily="34" charset="0"/>
              </a:rPr>
              <a:t>2025</a:t>
            </a:r>
          </a:p>
          <a:p>
            <a:pPr algn="r"/>
            <a:r>
              <a:rPr lang="en-US" sz="2800" b="1" dirty="0">
                <a:latin typeface="Arial Narrow" panose="020B0606020202030204" pitchFamily="34" charset="0"/>
              </a:rPr>
              <a:t>Leadership</a:t>
            </a:r>
          </a:p>
          <a:p>
            <a:pPr algn="r"/>
            <a:r>
              <a:rPr lang="en-US" sz="3600" b="1" dirty="0">
                <a:latin typeface="Arial Narrow" panose="020B0606020202030204" pitchFamily="34" charset="0"/>
              </a:rPr>
              <a:t>Academy</a:t>
            </a:r>
            <a:endParaRPr lang="en-US" sz="3600" b="1" dirty="0"/>
          </a:p>
        </p:txBody>
      </p:sp>
    </p:spTree>
    <p:extLst>
      <p:ext uri="{BB962C8B-B14F-4D97-AF65-F5344CB8AC3E}">
        <p14:creationId xmlns:p14="http://schemas.microsoft.com/office/powerpoint/2010/main" val="24492795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1" name="Rectangle 20">
            <a:extLst>
              <a:ext uri="{FF2B5EF4-FFF2-40B4-BE49-F238E27FC236}">
                <a16:creationId xmlns:a16="http://schemas.microsoft.com/office/drawing/2014/main" id="{19D32F93-50AC-4C46-A5DB-291C60DDB7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Leadership Academy Logo horizontal.jpg" descr="Leadership Academy Logo horizontal.jpg">
            <a:extLst>
              <a:ext uri="{FF2B5EF4-FFF2-40B4-BE49-F238E27FC236}">
                <a16:creationId xmlns:a16="http://schemas.microsoft.com/office/drawing/2014/main" id="{6F98AD2B-4933-49A0-6C89-523F46407775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643" t="25901" r="67941" b="24773"/>
          <a:stretch/>
        </p:blipFill>
        <p:spPr>
          <a:xfrm>
            <a:off x="9128986" y="742437"/>
            <a:ext cx="2257067" cy="2213635"/>
          </a:xfrm>
          <a:prstGeom prst="rect">
            <a:avLst/>
          </a:prstGeom>
        </p:spPr>
      </p:pic>
      <p:sp>
        <p:nvSpPr>
          <p:cNvPr id="22" name="Right Triangle 21">
            <a:extLst>
              <a:ext uri="{FF2B5EF4-FFF2-40B4-BE49-F238E27FC236}">
                <a16:creationId xmlns:a16="http://schemas.microsoft.com/office/drawing/2014/main" id="{827DC2C4-B485-428A-BF4A-472D2967F4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EE04B5EB-F158-4507-90DD-BD23620C7C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07DA1550-D397-FD87-7CCD-3C035D554E1B}"/>
              </a:ext>
            </a:extLst>
          </p:cNvPr>
          <p:cNvSpPr txBox="1">
            <a:spLocks/>
          </p:cNvSpPr>
          <p:nvPr/>
        </p:nvSpPr>
        <p:spPr>
          <a:xfrm>
            <a:off x="641774" y="654008"/>
            <a:ext cx="10515600" cy="99862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dirty="0"/>
              <a:t>Topic #2: Challenges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39FD3951-C245-EAAF-59BA-DDA4A6D352F9}"/>
              </a:ext>
            </a:extLst>
          </p:cNvPr>
          <p:cNvSpPr txBox="1">
            <a:spLocks/>
          </p:cNvSpPr>
          <p:nvPr/>
        </p:nvSpPr>
        <p:spPr>
          <a:xfrm>
            <a:off x="836500" y="2083106"/>
            <a:ext cx="8802450" cy="29053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en-US" sz="3600" dirty="0"/>
              <a:t>Looking back at 2024, what are some challenges you faced in your chapter?</a:t>
            </a:r>
          </a:p>
          <a:p>
            <a:pPr marL="914400" lvl="1" indent="-457200" algn="l">
              <a:buFont typeface="Arial" panose="020B0604020202020204" pitchFamily="34" charset="0"/>
              <a:buChar char="•"/>
            </a:pPr>
            <a:r>
              <a:rPr lang="en-US" sz="3200" dirty="0"/>
              <a:t>What steps did you take to overcome them?</a:t>
            </a:r>
          </a:p>
          <a:p>
            <a:pPr marL="914400" lvl="1" indent="-457200" algn="l">
              <a:buFont typeface="Arial" panose="020B0604020202020204" pitchFamily="34" charset="0"/>
              <a:buChar char="•"/>
            </a:pPr>
            <a:r>
              <a:rPr lang="en-US" sz="3200" dirty="0"/>
              <a:t>Is this still a challenge today?</a:t>
            </a: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BBC214E2-1026-D233-3A14-F76411643829}"/>
              </a:ext>
            </a:extLst>
          </p:cNvPr>
          <p:cNvSpPr txBox="1">
            <a:spLocks/>
          </p:cNvSpPr>
          <p:nvPr/>
        </p:nvSpPr>
        <p:spPr>
          <a:xfrm>
            <a:off x="9513115" y="4781725"/>
            <a:ext cx="2033711" cy="1463091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n-US" sz="3600" b="1" dirty="0">
                <a:latin typeface="Arial Narrow" panose="020B0606020202030204" pitchFamily="34" charset="0"/>
              </a:rPr>
              <a:t>2025</a:t>
            </a:r>
          </a:p>
          <a:p>
            <a:pPr algn="r"/>
            <a:r>
              <a:rPr lang="en-US" sz="2800" b="1" dirty="0">
                <a:latin typeface="Arial Narrow" panose="020B0606020202030204" pitchFamily="34" charset="0"/>
              </a:rPr>
              <a:t>Leadership</a:t>
            </a:r>
          </a:p>
          <a:p>
            <a:pPr algn="r"/>
            <a:r>
              <a:rPr lang="en-US" sz="3600" b="1" dirty="0">
                <a:latin typeface="Arial Narrow" panose="020B0606020202030204" pitchFamily="34" charset="0"/>
              </a:rPr>
              <a:t>Academy</a:t>
            </a:r>
            <a:endParaRPr lang="en-US" sz="3600" b="1" dirty="0"/>
          </a:p>
        </p:txBody>
      </p:sp>
    </p:spTree>
    <p:extLst>
      <p:ext uri="{BB962C8B-B14F-4D97-AF65-F5344CB8AC3E}">
        <p14:creationId xmlns:p14="http://schemas.microsoft.com/office/powerpoint/2010/main" val="314250842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1" name="Rectangle 20">
            <a:extLst>
              <a:ext uri="{FF2B5EF4-FFF2-40B4-BE49-F238E27FC236}">
                <a16:creationId xmlns:a16="http://schemas.microsoft.com/office/drawing/2014/main" id="{19D32F93-50AC-4C46-A5DB-291C60DDB7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Leadership Academy Logo horizontal.jpg" descr="Leadership Academy Logo horizontal.jpg">
            <a:extLst>
              <a:ext uri="{FF2B5EF4-FFF2-40B4-BE49-F238E27FC236}">
                <a16:creationId xmlns:a16="http://schemas.microsoft.com/office/drawing/2014/main" id="{6F98AD2B-4933-49A0-6C89-523F46407775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643" t="25901" r="67941" b="24773"/>
          <a:stretch/>
        </p:blipFill>
        <p:spPr>
          <a:xfrm>
            <a:off x="9128986" y="742437"/>
            <a:ext cx="2257067" cy="2213635"/>
          </a:xfrm>
          <a:prstGeom prst="rect">
            <a:avLst/>
          </a:prstGeom>
        </p:spPr>
      </p:pic>
      <p:sp>
        <p:nvSpPr>
          <p:cNvPr id="22" name="Right Triangle 21">
            <a:extLst>
              <a:ext uri="{FF2B5EF4-FFF2-40B4-BE49-F238E27FC236}">
                <a16:creationId xmlns:a16="http://schemas.microsoft.com/office/drawing/2014/main" id="{827DC2C4-B485-428A-BF4A-472D2967F4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EE04B5EB-F158-4507-90DD-BD23620C7C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07DA1550-D397-FD87-7CCD-3C035D554E1B}"/>
              </a:ext>
            </a:extLst>
          </p:cNvPr>
          <p:cNvSpPr txBox="1">
            <a:spLocks/>
          </p:cNvSpPr>
          <p:nvPr/>
        </p:nvSpPr>
        <p:spPr>
          <a:xfrm>
            <a:off x="641774" y="654008"/>
            <a:ext cx="10515600" cy="99862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dirty="0"/>
              <a:t>Topic #3: Resources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39FD3951-C245-EAAF-59BA-DDA4A6D352F9}"/>
              </a:ext>
            </a:extLst>
          </p:cNvPr>
          <p:cNvSpPr txBox="1">
            <a:spLocks/>
          </p:cNvSpPr>
          <p:nvPr/>
        </p:nvSpPr>
        <p:spPr>
          <a:xfrm>
            <a:off x="836500" y="2083106"/>
            <a:ext cx="8802450" cy="29053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en-US" sz="3600" dirty="0"/>
              <a:t>In consideration of the challenges facing our chapters today, what are some ways that your RMD Leadership Team can provide solutions or support?</a:t>
            </a: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BBC214E2-1026-D233-3A14-F76411643829}"/>
              </a:ext>
            </a:extLst>
          </p:cNvPr>
          <p:cNvSpPr txBox="1">
            <a:spLocks/>
          </p:cNvSpPr>
          <p:nvPr/>
        </p:nvSpPr>
        <p:spPr>
          <a:xfrm>
            <a:off x="9513115" y="4781725"/>
            <a:ext cx="2033711" cy="1463091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n-US" sz="3600" b="1" dirty="0">
                <a:latin typeface="Arial Narrow" panose="020B0606020202030204" pitchFamily="34" charset="0"/>
              </a:rPr>
              <a:t>2025</a:t>
            </a:r>
          </a:p>
          <a:p>
            <a:pPr algn="r"/>
            <a:r>
              <a:rPr lang="en-US" sz="2800" b="1" dirty="0">
                <a:latin typeface="Arial Narrow" panose="020B0606020202030204" pitchFamily="34" charset="0"/>
              </a:rPr>
              <a:t>Leadership</a:t>
            </a:r>
          </a:p>
          <a:p>
            <a:pPr algn="r"/>
            <a:r>
              <a:rPr lang="en-US" sz="3600" b="1" dirty="0">
                <a:latin typeface="Arial Narrow" panose="020B0606020202030204" pitchFamily="34" charset="0"/>
              </a:rPr>
              <a:t>Academy</a:t>
            </a:r>
            <a:endParaRPr lang="en-US" sz="3600" b="1" dirty="0"/>
          </a:p>
        </p:txBody>
      </p:sp>
    </p:spTree>
    <p:extLst>
      <p:ext uri="{BB962C8B-B14F-4D97-AF65-F5344CB8AC3E}">
        <p14:creationId xmlns:p14="http://schemas.microsoft.com/office/powerpoint/2010/main" val="213618057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1" name="Rectangle 20">
            <a:extLst>
              <a:ext uri="{FF2B5EF4-FFF2-40B4-BE49-F238E27FC236}">
                <a16:creationId xmlns:a16="http://schemas.microsoft.com/office/drawing/2014/main" id="{19D32F93-50AC-4C46-A5DB-291C60DDB7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Leadership Academy Logo horizontal.jpg" descr="Leadership Academy Logo horizontal.jpg">
            <a:extLst>
              <a:ext uri="{FF2B5EF4-FFF2-40B4-BE49-F238E27FC236}">
                <a16:creationId xmlns:a16="http://schemas.microsoft.com/office/drawing/2014/main" id="{6F98AD2B-4933-49A0-6C89-523F46407775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643" t="25901" r="67941" b="24773"/>
          <a:stretch/>
        </p:blipFill>
        <p:spPr>
          <a:xfrm>
            <a:off x="9128986" y="742437"/>
            <a:ext cx="2257067" cy="2213635"/>
          </a:xfrm>
          <a:prstGeom prst="rect">
            <a:avLst/>
          </a:prstGeom>
        </p:spPr>
      </p:pic>
      <p:sp>
        <p:nvSpPr>
          <p:cNvPr id="22" name="Right Triangle 21">
            <a:extLst>
              <a:ext uri="{FF2B5EF4-FFF2-40B4-BE49-F238E27FC236}">
                <a16:creationId xmlns:a16="http://schemas.microsoft.com/office/drawing/2014/main" id="{827DC2C4-B485-428A-BF4A-472D2967F4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EE04B5EB-F158-4507-90DD-BD23620C7C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07DA1550-D397-FD87-7CCD-3C035D554E1B}"/>
              </a:ext>
            </a:extLst>
          </p:cNvPr>
          <p:cNvSpPr txBox="1">
            <a:spLocks/>
          </p:cNvSpPr>
          <p:nvPr/>
        </p:nvSpPr>
        <p:spPr>
          <a:xfrm>
            <a:off x="641774" y="654008"/>
            <a:ext cx="10515600" cy="99862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dirty="0"/>
              <a:t>Topic #4: New Concepts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39FD3951-C245-EAAF-59BA-DDA4A6D352F9}"/>
              </a:ext>
            </a:extLst>
          </p:cNvPr>
          <p:cNvSpPr txBox="1">
            <a:spLocks/>
          </p:cNvSpPr>
          <p:nvPr/>
        </p:nvSpPr>
        <p:spPr>
          <a:xfrm>
            <a:off x="836500" y="2083106"/>
            <a:ext cx="8802450" cy="29053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en-US" sz="3600" dirty="0"/>
              <a:t>Do you have any creative new ideas or anything else to suggest to our RMD Leadership?</a:t>
            </a:r>
          </a:p>
          <a:p>
            <a:pPr marL="1028700" lvl="1" indent="-571500" algn="l">
              <a:buFont typeface="Arial" panose="020B0604020202020204" pitchFamily="34" charset="0"/>
              <a:buChar char="•"/>
            </a:pPr>
            <a:r>
              <a:rPr lang="en-US" sz="3200" dirty="0"/>
              <a:t>There are no bad ideas!!!</a:t>
            </a: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BBC214E2-1026-D233-3A14-F76411643829}"/>
              </a:ext>
            </a:extLst>
          </p:cNvPr>
          <p:cNvSpPr txBox="1">
            <a:spLocks/>
          </p:cNvSpPr>
          <p:nvPr/>
        </p:nvSpPr>
        <p:spPr>
          <a:xfrm>
            <a:off x="9513115" y="4781725"/>
            <a:ext cx="2033711" cy="1463091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n-US" sz="3600" b="1" dirty="0">
                <a:latin typeface="Arial Narrow" panose="020B0606020202030204" pitchFamily="34" charset="0"/>
              </a:rPr>
              <a:t>2025</a:t>
            </a:r>
          </a:p>
          <a:p>
            <a:pPr algn="r"/>
            <a:r>
              <a:rPr lang="en-US" sz="2800" b="1" dirty="0">
                <a:latin typeface="Arial Narrow" panose="020B0606020202030204" pitchFamily="34" charset="0"/>
              </a:rPr>
              <a:t>Leadership</a:t>
            </a:r>
          </a:p>
          <a:p>
            <a:pPr algn="r"/>
            <a:r>
              <a:rPr lang="en-US" sz="3600" b="1" dirty="0">
                <a:latin typeface="Arial Narrow" panose="020B0606020202030204" pitchFamily="34" charset="0"/>
              </a:rPr>
              <a:t>Academy</a:t>
            </a:r>
            <a:endParaRPr lang="en-US" sz="3600" b="1" dirty="0"/>
          </a:p>
        </p:txBody>
      </p:sp>
    </p:spTree>
    <p:extLst>
      <p:ext uri="{BB962C8B-B14F-4D97-AF65-F5344CB8AC3E}">
        <p14:creationId xmlns:p14="http://schemas.microsoft.com/office/powerpoint/2010/main" val="16828603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235B90-CED9-DA29-3460-5A63EA0DAE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Chapter/Chorus President is a…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1E74E1-17F6-1C4D-AEAD-2545AB91C96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Visionary</a:t>
            </a:r>
          </a:p>
          <a:p>
            <a:r>
              <a:rPr lang="en-US" dirty="0"/>
              <a:t>Strategist</a:t>
            </a:r>
          </a:p>
          <a:p>
            <a:r>
              <a:rPr lang="en-US" dirty="0"/>
              <a:t>Communicator</a:t>
            </a:r>
          </a:p>
          <a:p>
            <a:r>
              <a:rPr lang="en-US" dirty="0"/>
              <a:t>Collaborator</a:t>
            </a:r>
          </a:p>
          <a:p>
            <a:r>
              <a:rPr lang="en-US" dirty="0"/>
              <a:t>Solution finder</a:t>
            </a:r>
          </a:p>
          <a:p>
            <a:r>
              <a:rPr lang="en-US" dirty="0"/>
              <a:t>Leader-servant</a:t>
            </a:r>
          </a:p>
          <a:p>
            <a:r>
              <a:rPr lang="en-US" dirty="0"/>
              <a:t>Wise steward</a:t>
            </a:r>
          </a:p>
        </p:txBody>
      </p:sp>
    </p:spTree>
    <p:extLst>
      <p:ext uri="{BB962C8B-B14F-4D97-AF65-F5344CB8AC3E}">
        <p14:creationId xmlns:p14="http://schemas.microsoft.com/office/powerpoint/2010/main" val="8578443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488532-73AC-B655-F437-F519714381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President Responsibilities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331298-D5C7-6FC6-85D4-5FE12E8F17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2341" y="1843555"/>
            <a:ext cx="10515600" cy="485308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3200" dirty="0"/>
              <a:t>Ensure a chorus </a:t>
            </a:r>
            <a:r>
              <a:rPr lang="en-US" sz="3200" b="1" i="1" dirty="0"/>
              <a:t>vision/mission </a:t>
            </a:r>
            <a:r>
              <a:rPr lang="en-US" sz="3200" dirty="0"/>
              <a:t>is</a:t>
            </a:r>
          </a:p>
          <a:p>
            <a:pPr marL="0" indent="0" algn="ctr">
              <a:buNone/>
            </a:pPr>
            <a:r>
              <a:rPr lang="en-US" sz="3200" dirty="0"/>
              <a:t>defined, communicated, and pursued.</a:t>
            </a:r>
          </a:p>
          <a:p>
            <a:pPr marL="0" indent="0">
              <a:buNone/>
            </a:pPr>
            <a:endParaRPr lang="en-US" sz="3200" dirty="0"/>
          </a:p>
          <a:p>
            <a:pPr marL="0" indent="0">
              <a:buNone/>
            </a:pPr>
            <a:r>
              <a:rPr lang="en-US" sz="3200" dirty="0"/>
              <a:t>Discuss with the leadership team:</a:t>
            </a:r>
          </a:p>
          <a:p>
            <a:pPr marL="0" indent="0" algn="ctr">
              <a:buNone/>
            </a:pPr>
            <a:r>
              <a:rPr lang="en-US" sz="3200" b="1" i="1" dirty="0"/>
              <a:t>What</a:t>
            </a:r>
            <a:r>
              <a:rPr lang="en-US" sz="3200" dirty="0"/>
              <a:t> do we want the chorus to be?</a:t>
            </a:r>
          </a:p>
          <a:p>
            <a:endParaRPr lang="en-US" sz="3200" dirty="0"/>
          </a:p>
          <a:p>
            <a:pPr marL="0" indent="0">
              <a:buNone/>
            </a:pPr>
            <a:r>
              <a:rPr lang="en-US" sz="3200" dirty="0"/>
              <a:t>Evaluate with the leadership team:</a:t>
            </a:r>
          </a:p>
          <a:p>
            <a:pPr marL="0" indent="0" algn="ctr">
              <a:buNone/>
            </a:pPr>
            <a:r>
              <a:rPr lang="en-US" sz="3200" dirty="0"/>
              <a:t>Do our current actions align with that vision?</a:t>
            </a:r>
          </a:p>
        </p:txBody>
      </p:sp>
    </p:spTree>
    <p:extLst>
      <p:ext uri="{BB962C8B-B14F-4D97-AF65-F5344CB8AC3E}">
        <p14:creationId xmlns:p14="http://schemas.microsoft.com/office/powerpoint/2010/main" val="28359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4FD4DDC-63C3-42DC-5B4F-98D4EB111B1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81A01B-0311-42E9-E188-F1CAB9DF14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President Responsibilities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CFE516-9352-2B13-5C55-B8919E286B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2341" y="1843555"/>
            <a:ext cx="10515600" cy="485308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3200" dirty="0"/>
              <a:t>Ensure a chorus </a:t>
            </a:r>
            <a:r>
              <a:rPr lang="en-US" sz="3200" b="1" i="1" dirty="0"/>
              <a:t>culture</a:t>
            </a:r>
            <a:r>
              <a:rPr lang="en-US" sz="3200" dirty="0"/>
              <a:t> is</a:t>
            </a:r>
          </a:p>
          <a:p>
            <a:pPr marL="0" indent="0" algn="ctr">
              <a:buNone/>
            </a:pPr>
            <a:r>
              <a:rPr lang="en-US" sz="3200" dirty="0"/>
              <a:t>defined, communicated, and pursued.</a:t>
            </a:r>
          </a:p>
          <a:p>
            <a:pPr marL="0" indent="0">
              <a:buNone/>
            </a:pPr>
            <a:endParaRPr lang="en-US" sz="3200" dirty="0"/>
          </a:p>
          <a:p>
            <a:pPr marL="0" indent="0">
              <a:buNone/>
            </a:pPr>
            <a:r>
              <a:rPr lang="en-US" sz="3200" dirty="0"/>
              <a:t>Discuss with the leadership team:</a:t>
            </a:r>
          </a:p>
          <a:p>
            <a:pPr marL="0" indent="0" algn="ctr">
              <a:buNone/>
            </a:pPr>
            <a:r>
              <a:rPr lang="en-US" sz="3200" b="1" i="1" dirty="0"/>
              <a:t>How</a:t>
            </a:r>
            <a:r>
              <a:rPr lang="en-US" sz="3200" dirty="0"/>
              <a:t> do we want the chorus to be?</a:t>
            </a:r>
          </a:p>
          <a:p>
            <a:endParaRPr lang="en-US" sz="3200" dirty="0"/>
          </a:p>
          <a:p>
            <a:pPr marL="0" indent="0">
              <a:buNone/>
            </a:pPr>
            <a:r>
              <a:rPr lang="en-US" sz="3200" dirty="0"/>
              <a:t>Evaluate with the leadership team:</a:t>
            </a:r>
          </a:p>
          <a:p>
            <a:pPr marL="0" indent="0" algn="ctr">
              <a:buNone/>
            </a:pPr>
            <a:r>
              <a:rPr lang="en-US" sz="3200" dirty="0"/>
              <a:t>Do our current actions align with that culture?</a:t>
            </a:r>
          </a:p>
        </p:txBody>
      </p:sp>
    </p:spTree>
    <p:extLst>
      <p:ext uri="{BB962C8B-B14F-4D97-AF65-F5344CB8AC3E}">
        <p14:creationId xmlns:p14="http://schemas.microsoft.com/office/powerpoint/2010/main" val="39891320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F3DEB36-9621-9392-4E78-F846ED5A53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ED1D8E-58D7-B268-72AD-59599CEA9A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President Responsibilities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93021A-49FE-C669-89A9-A18AF06E10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2341" y="1843555"/>
            <a:ext cx="10515600" cy="4853080"/>
          </a:xfrm>
        </p:spPr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en-US" sz="3200" dirty="0"/>
              <a:t>Ensure chorus </a:t>
            </a:r>
            <a:r>
              <a:rPr lang="en-US" sz="3200" b="1" i="1" dirty="0"/>
              <a:t>objectives and goals </a:t>
            </a:r>
            <a:r>
              <a:rPr lang="en-US" sz="3200" dirty="0"/>
              <a:t>are</a:t>
            </a:r>
          </a:p>
          <a:p>
            <a:pPr marL="0" indent="0" algn="ctr">
              <a:buNone/>
            </a:pPr>
            <a:r>
              <a:rPr lang="en-US" sz="3200" dirty="0"/>
              <a:t>defined, communicated, and pursued.</a:t>
            </a:r>
          </a:p>
          <a:p>
            <a:pPr marL="0" indent="0">
              <a:buNone/>
            </a:pPr>
            <a:endParaRPr lang="en-US" sz="3200" dirty="0"/>
          </a:p>
          <a:p>
            <a:pPr marL="0" indent="0">
              <a:buNone/>
            </a:pPr>
            <a:r>
              <a:rPr lang="en-US" sz="3200" dirty="0"/>
              <a:t>Discuss with the leadership team:</a:t>
            </a:r>
          </a:p>
          <a:p>
            <a:pPr marL="0" indent="0" algn="ctr">
              <a:buNone/>
            </a:pPr>
            <a:r>
              <a:rPr lang="en-US" sz="3200" b="1" i="1" dirty="0"/>
              <a:t>How</a:t>
            </a:r>
            <a:r>
              <a:rPr lang="en-US" sz="3200" dirty="0"/>
              <a:t> do we achieve our vision and mission?</a:t>
            </a:r>
          </a:p>
          <a:p>
            <a:endParaRPr lang="en-US" sz="3200" dirty="0"/>
          </a:p>
          <a:p>
            <a:pPr marL="0" indent="0">
              <a:buNone/>
            </a:pPr>
            <a:r>
              <a:rPr lang="en-US" sz="3200" dirty="0"/>
              <a:t>Evaluate with the leadership team:</a:t>
            </a:r>
          </a:p>
          <a:p>
            <a:r>
              <a:rPr lang="en-US" sz="3200" dirty="0"/>
              <a:t>What needs to change/improve?</a:t>
            </a:r>
          </a:p>
          <a:p>
            <a:r>
              <a:rPr lang="en-US" sz="3200" dirty="0"/>
              <a:t>What steps do we need to take to enable change/improvement?</a:t>
            </a:r>
          </a:p>
          <a:p>
            <a:r>
              <a:rPr lang="en-US" sz="3200" dirty="0"/>
              <a:t>What are the mileposts along the way?</a:t>
            </a:r>
          </a:p>
        </p:txBody>
      </p:sp>
    </p:spTree>
    <p:extLst>
      <p:ext uri="{BB962C8B-B14F-4D97-AF65-F5344CB8AC3E}">
        <p14:creationId xmlns:p14="http://schemas.microsoft.com/office/powerpoint/2010/main" val="6801437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B71B851-B425-87D4-F4CF-1EC9F2563BF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3D72C8-41D9-0B39-F54A-C66BF1DD85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President Responsibilities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055541-9487-E381-F88D-663A95E7B3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2341" y="1843555"/>
            <a:ext cx="10515600" cy="485308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3200" b="1" i="1" dirty="0"/>
              <a:t>Collaborate</a:t>
            </a:r>
            <a:r>
              <a:rPr lang="en-US" sz="3200" dirty="0"/>
              <a:t> with board members and others to achieve</a:t>
            </a:r>
          </a:p>
          <a:p>
            <a:pPr marL="0" indent="0" algn="ctr">
              <a:buNone/>
            </a:pPr>
            <a:r>
              <a:rPr lang="en-US" sz="3200" dirty="0"/>
              <a:t>the defined vision/mission, culture, objectives, and goals</a:t>
            </a:r>
          </a:p>
          <a:p>
            <a:pPr marL="0" indent="0">
              <a:buNone/>
            </a:pPr>
            <a:endParaRPr lang="en-US" sz="3200" dirty="0"/>
          </a:p>
          <a:p>
            <a:pPr marL="0" indent="0">
              <a:buNone/>
            </a:pPr>
            <a:r>
              <a:rPr lang="en-US" sz="3200" dirty="0"/>
              <a:t>Discuss with the leadership team:</a:t>
            </a:r>
          </a:p>
          <a:p>
            <a:r>
              <a:rPr lang="en-US" sz="3200" dirty="0"/>
              <a:t>What is each leader’s role? Define job descriptions</a:t>
            </a:r>
          </a:p>
          <a:p>
            <a:r>
              <a:rPr lang="en-US" sz="3200" dirty="0"/>
              <a:t>What is each leader’s part in achieving these things?</a:t>
            </a:r>
          </a:p>
          <a:p>
            <a:r>
              <a:rPr lang="en-US" sz="3200" dirty="0"/>
              <a:t>What strategies/plans can we realistically implement?</a:t>
            </a:r>
          </a:p>
          <a:p>
            <a:r>
              <a:rPr lang="en-US" sz="3200" dirty="0"/>
              <a:t>How do we communicate this to the chapter/chorus?</a:t>
            </a:r>
          </a:p>
        </p:txBody>
      </p:sp>
    </p:spTree>
    <p:extLst>
      <p:ext uri="{BB962C8B-B14F-4D97-AF65-F5344CB8AC3E}">
        <p14:creationId xmlns:p14="http://schemas.microsoft.com/office/powerpoint/2010/main" val="13688790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1E0685B-D26F-EC6F-96C8-591B60B3D90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2A390B-0989-6781-6454-02822C4349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President Responsibilities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FEB1CE-136D-C03B-C7FB-5D86435437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2341" y="1843555"/>
            <a:ext cx="10515600" cy="4853080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en-US" sz="3200" b="1" i="1" dirty="0"/>
              <a:t>Assist</a:t>
            </a:r>
            <a:r>
              <a:rPr lang="en-US" sz="3200" dirty="0"/>
              <a:t> other board members in the execution of</a:t>
            </a:r>
          </a:p>
          <a:p>
            <a:pPr marL="0" indent="0" algn="ctr">
              <a:buNone/>
            </a:pPr>
            <a:r>
              <a:rPr lang="en-US" sz="3200" dirty="0"/>
              <a:t>their duties and assignments</a:t>
            </a:r>
          </a:p>
          <a:p>
            <a:pPr marL="0" indent="0">
              <a:buNone/>
            </a:pPr>
            <a:endParaRPr lang="en-US" sz="3200" dirty="0"/>
          </a:p>
          <a:p>
            <a:pPr marL="0" indent="0">
              <a:buNone/>
            </a:pPr>
            <a:r>
              <a:rPr lang="en-US" sz="3200" dirty="0"/>
              <a:t>Considerations:</a:t>
            </a:r>
          </a:p>
          <a:p>
            <a:r>
              <a:rPr lang="en-US" sz="3200" dirty="0"/>
              <a:t>Understand the roles of each leader</a:t>
            </a:r>
          </a:p>
          <a:p>
            <a:r>
              <a:rPr lang="en-US" sz="3200" dirty="0"/>
              <a:t>Check in frequently</a:t>
            </a:r>
          </a:p>
          <a:p>
            <a:r>
              <a:rPr lang="en-US" sz="3200" dirty="0"/>
              <a:t>Help remove obstacles</a:t>
            </a:r>
          </a:p>
          <a:p>
            <a:r>
              <a:rPr lang="en-US" sz="3200" dirty="0"/>
              <a:t>Help prioritize</a:t>
            </a:r>
          </a:p>
          <a:p>
            <a:r>
              <a:rPr lang="en-US" sz="3200" dirty="0"/>
              <a:t>Give guidance and mentorship, but don’t micromanage</a:t>
            </a:r>
          </a:p>
        </p:txBody>
      </p:sp>
    </p:spTree>
    <p:extLst>
      <p:ext uri="{BB962C8B-B14F-4D97-AF65-F5344CB8AC3E}">
        <p14:creationId xmlns:p14="http://schemas.microsoft.com/office/powerpoint/2010/main" val="22019579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8ECA8ED-757C-EC45-CC24-911E0F05FDB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5A5C54-42C1-9707-A812-5B50DA9E2B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President Responsibilities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6A9A92-2474-B025-A0BA-39DFD312F1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2341" y="1843555"/>
            <a:ext cx="10515600" cy="4853080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lnSpc>
                <a:spcPct val="100000"/>
              </a:lnSpc>
              <a:spcBef>
                <a:spcPts val="600"/>
              </a:spcBef>
              <a:buNone/>
            </a:pPr>
            <a:r>
              <a:rPr lang="en-US" sz="3200" b="1" i="1" dirty="0"/>
              <a:t>Oversee</a:t>
            </a:r>
            <a:r>
              <a:rPr lang="en-US" sz="3200" dirty="0"/>
              <a:t> the organization</a:t>
            </a:r>
          </a:p>
          <a:p>
            <a:pPr marL="0" indent="0">
              <a:buNone/>
            </a:pPr>
            <a:endParaRPr lang="en-US" sz="3200" dirty="0"/>
          </a:p>
          <a:p>
            <a:pPr marL="0" indent="0">
              <a:buNone/>
            </a:pPr>
            <a:r>
              <a:rPr lang="en-US" sz="3200" dirty="0"/>
              <a:t>Considerations:</a:t>
            </a:r>
          </a:p>
          <a:p>
            <a:r>
              <a:rPr lang="en-US" sz="3200" dirty="0"/>
              <a:t>Think strategically: How well are we aligned with and achieving our vision/mission, culture, objectives, and goals ?</a:t>
            </a:r>
          </a:p>
          <a:p>
            <a:r>
              <a:rPr lang="en-US" sz="3200" dirty="0"/>
              <a:t>Are we communicating effectively?</a:t>
            </a:r>
          </a:p>
          <a:p>
            <a:r>
              <a:rPr lang="en-US" sz="3200" dirty="0"/>
              <a:t>Are we planning with appropriate lead times?</a:t>
            </a:r>
          </a:p>
          <a:p>
            <a:r>
              <a:rPr lang="en-US" sz="3200" dirty="0"/>
              <a:t>Are there conflicts that need to be resolved?</a:t>
            </a:r>
          </a:p>
          <a:p>
            <a:r>
              <a:rPr lang="en-US" sz="3200" dirty="0"/>
              <a:t>Do leaders understand their roles?</a:t>
            </a:r>
          </a:p>
          <a:p>
            <a:r>
              <a:rPr lang="en-US" sz="3200" dirty="0"/>
              <a:t>How can I help?</a:t>
            </a:r>
          </a:p>
          <a:p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6803943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7DFB5FD-E6CB-45E5-89AE-64987DCA4F5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77B29C-613E-8785-D974-C0570B1844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President Responsibilities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2728A5-B62A-CC07-6B85-C54208D6D8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2341" y="1843555"/>
            <a:ext cx="10515600" cy="4853080"/>
          </a:xfrm>
        </p:spPr>
        <p:txBody>
          <a:bodyPr>
            <a:normAutofit lnSpcReduction="10000"/>
          </a:bodyPr>
          <a:lstStyle/>
          <a:p>
            <a:pPr marL="0" indent="0" algn="ctr">
              <a:lnSpc>
                <a:spcPct val="100000"/>
              </a:lnSpc>
              <a:spcBef>
                <a:spcPts val="600"/>
              </a:spcBef>
              <a:buNone/>
            </a:pPr>
            <a:r>
              <a:rPr lang="en-US" sz="3200" b="1" i="1" dirty="0"/>
              <a:t>Oversee</a:t>
            </a:r>
            <a:r>
              <a:rPr lang="en-US" sz="3200" dirty="0"/>
              <a:t> finances, calendaring, and logistics related to performances, contests, coaching sessions,</a:t>
            </a:r>
          </a:p>
          <a:p>
            <a:pPr marL="0" indent="0" algn="ctr">
              <a:spcBef>
                <a:spcPts val="600"/>
              </a:spcBef>
              <a:buNone/>
            </a:pPr>
            <a:r>
              <a:rPr lang="en-US" sz="3200" dirty="0"/>
              <a:t>special rehearsals, special events/activities, etc.</a:t>
            </a:r>
          </a:p>
          <a:p>
            <a:pPr marL="0" indent="0">
              <a:buNone/>
            </a:pPr>
            <a:endParaRPr lang="en-US" sz="3200" dirty="0"/>
          </a:p>
          <a:p>
            <a:pPr marL="0" indent="0">
              <a:buNone/>
            </a:pPr>
            <a:r>
              <a:rPr lang="en-US" sz="3200" dirty="0"/>
              <a:t>Considerations:</a:t>
            </a:r>
          </a:p>
          <a:p>
            <a:r>
              <a:rPr lang="en-US" sz="3200" dirty="0"/>
              <a:t>Don’t micromanage. Encourage and allow the treasurer, secretary, VPs, chorus manager, librarian, and others to fulfill their duties</a:t>
            </a:r>
          </a:p>
          <a:p>
            <a:r>
              <a:rPr lang="en-US" sz="3200" dirty="0"/>
              <a:t>Be the wise steward.  Know what’s happening.</a:t>
            </a:r>
          </a:p>
          <a:p>
            <a:r>
              <a:rPr lang="en-US" sz="3200" dirty="0"/>
              <a:t>The buck stops with you.</a:t>
            </a:r>
          </a:p>
          <a:p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8746275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Metadata/LabelInfo.xml><?xml version="1.0" encoding="utf-8"?>
<clbl:labelList xmlns:clbl="http://schemas.microsoft.com/office/2020/mipLabelMetadata">
  <clbl:label id="{03ef5274-90b8-4b3f-8a76-b4c36a43e904}" enabled="1" method="Standard" siteId="{61e6eeb3-5fd7-4aaa-ae3c-61e8deb09b79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1752</TotalTime>
  <Words>597</Words>
  <Application>Microsoft Office PowerPoint</Application>
  <PresentationFormat>Widescreen</PresentationFormat>
  <Paragraphs>119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0" baseType="lpstr">
      <vt:lpstr>Arial</vt:lpstr>
      <vt:lpstr>Arial Narrow</vt:lpstr>
      <vt:lpstr>Calibri</vt:lpstr>
      <vt:lpstr>Calibri Light</vt:lpstr>
      <vt:lpstr>Office Theme</vt:lpstr>
      <vt:lpstr>Room #1 President’s Session</vt:lpstr>
      <vt:lpstr>A Chapter/Chorus President is a…</vt:lpstr>
      <vt:lpstr>President Responsibilities</vt:lpstr>
      <vt:lpstr>President Responsibilities</vt:lpstr>
      <vt:lpstr>President Responsibilities</vt:lpstr>
      <vt:lpstr>President Responsibilities</vt:lpstr>
      <vt:lpstr>President Responsibilities</vt:lpstr>
      <vt:lpstr>President Responsibilities</vt:lpstr>
      <vt:lpstr>President Responsibilities</vt:lpstr>
      <vt:lpstr>A Chapter/Chorus President is a…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GMI/4G Office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Bruce Sellnow</dc:creator>
  <cp:lastModifiedBy>Mark Andromidas</cp:lastModifiedBy>
  <cp:revision>9</cp:revision>
  <dcterms:created xsi:type="dcterms:W3CDTF">2024-01-23T03:27:36Z</dcterms:created>
  <dcterms:modified xsi:type="dcterms:W3CDTF">2024-11-16T17:50:32Z</dcterms:modified>
</cp:coreProperties>
</file>