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0"/>
  </p:notesMasterIdLst>
  <p:handoutMasterIdLst>
    <p:handoutMasterId r:id="rId41"/>
  </p:handoutMasterIdLst>
  <p:sldIdLst>
    <p:sldId id="314" r:id="rId3"/>
    <p:sldId id="289" r:id="rId4"/>
    <p:sldId id="279" r:id="rId5"/>
    <p:sldId id="261" r:id="rId6"/>
    <p:sldId id="273" r:id="rId7"/>
    <p:sldId id="275" r:id="rId8"/>
    <p:sldId id="272" r:id="rId9"/>
    <p:sldId id="260" r:id="rId10"/>
    <p:sldId id="262" r:id="rId11"/>
    <p:sldId id="263" r:id="rId12"/>
    <p:sldId id="259" r:id="rId13"/>
    <p:sldId id="292" r:id="rId14"/>
    <p:sldId id="264" r:id="rId15"/>
    <p:sldId id="271" r:id="rId16"/>
    <p:sldId id="265" r:id="rId17"/>
    <p:sldId id="266" r:id="rId18"/>
    <p:sldId id="269" r:id="rId19"/>
    <p:sldId id="267" r:id="rId20"/>
    <p:sldId id="270" r:id="rId21"/>
    <p:sldId id="280" r:id="rId22"/>
    <p:sldId id="282" r:id="rId23"/>
    <p:sldId id="293" r:id="rId24"/>
    <p:sldId id="294" r:id="rId25"/>
    <p:sldId id="297" r:id="rId26"/>
    <p:sldId id="284" r:id="rId27"/>
    <p:sldId id="306" r:id="rId28"/>
    <p:sldId id="305" r:id="rId29"/>
    <p:sldId id="303" r:id="rId30"/>
    <p:sldId id="307" r:id="rId31"/>
    <p:sldId id="308" r:id="rId32"/>
    <p:sldId id="302" r:id="rId33"/>
    <p:sldId id="309" r:id="rId34"/>
    <p:sldId id="285" r:id="rId35"/>
    <p:sldId id="286" r:id="rId36"/>
    <p:sldId id="287" r:id="rId37"/>
    <p:sldId id="281" r:id="rId38"/>
    <p:sldId id="288" r:id="rId3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753" autoAdjust="0"/>
    <p:restoredTop sz="83906" autoAdjust="0"/>
  </p:normalViewPr>
  <p:slideViewPr>
    <p:cSldViewPr snapToGrid="0">
      <p:cViewPr varScale="1">
        <p:scale>
          <a:sx n="82" d="100"/>
          <a:sy n="82" d="100"/>
        </p:scale>
        <p:origin x="2082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lnow Bruce" userId="5245efed-38c8-44ab-b1ba-5b0688758577" providerId="ADAL" clId="{2893B955-3DB1-4D0B-8919-58BE77119978}"/>
    <pc:docChg chg="custSel delSld modSld sldOrd">
      <pc:chgData name="Sellnow Bruce" userId="5245efed-38c8-44ab-b1ba-5b0688758577" providerId="ADAL" clId="{2893B955-3DB1-4D0B-8919-58BE77119978}" dt="2025-01-18T14:36:59.480" v="148"/>
      <pc:docMkLst>
        <pc:docMk/>
      </pc:docMkLst>
      <pc:sldChg chg="modNotesTx">
        <pc:chgData name="Sellnow Bruce" userId="5245efed-38c8-44ab-b1ba-5b0688758577" providerId="ADAL" clId="{2893B955-3DB1-4D0B-8919-58BE77119978}" dt="2025-01-18T05:32:03.685" v="145" actId="20577"/>
        <pc:sldMkLst>
          <pc:docMk/>
          <pc:sldMk cId="2506837960" sldId="259"/>
        </pc:sldMkLst>
      </pc:sldChg>
      <pc:sldChg chg="modSp mod">
        <pc:chgData name="Sellnow Bruce" userId="5245efed-38c8-44ab-b1ba-5b0688758577" providerId="ADAL" clId="{2893B955-3DB1-4D0B-8919-58BE77119978}" dt="2025-01-18T05:26:44.713" v="22" actId="404"/>
        <pc:sldMkLst>
          <pc:docMk/>
          <pc:sldMk cId="3124392641" sldId="270"/>
        </pc:sldMkLst>
        <pc:spChg chg="mod">
          <ac:chgData name="Sellnow Bruce" userId="5245efed-38c8-44ab-b1ba-5b0688758577" providerId="ADAL" clId="{2893B955-3DB1-4D0B-8919-58BE77119978}" dt="2025-01-18T05:26:44.713" v="22" actId="404"/>
          <ac:spMkLst>
            <pc:docMk/>
            <pc:sldMk cId="3124392641" sldId="270"/>
            <ac:spMk id="7" creationId="{00000000-0000-0000-0000-000000000000}"/>
          </ac:spMkLst>
        </pc:spChg>
      </pc:sldChg>
      <pc:sldChg chg="del">
        <pc:chgData name="Sellnow Bruce" userId="5245efed-38c8-44ab-b1ba-5b0688758577" providerId="ADAL" clId="{2893B955-3DB1-4D0B-8919-58BE77119978}" dt="2025-01-18T05:32:43.608" v="146" actId="47"/>
        <pc:sldMkLst>
          <pc:docMk/>
          <pc:sldMk cId="1831721572" sldId="291"/>
        </pc:sldMkLst>
      </pc:sldChg>
      <pc:sldChg chg="del">
        <pc:chgData name="Sellnow Bruce" userId="5245efed-38c8-44ab-b1ba-5b0688758577" providerId="ADAL" clId="{2893B955-3DB1-4D0B-8919-58BE77119978}" dt="2025-01-18T05:24:28.550" v="0" actId="47"/>
        <pc:sldMkLst>
          <pc:docMk/>
          <pc:sldMk cId="1052084396" sldId="311"/>
        </pc:sldMkLst>
      </pc:sldChg>
      <pc:sldChg chg="ord">
        <pc:chgData name="Sellnow Bruce" userId="5245efed-38c8-44ab-b1ba-5b0688758577" providerId="ADAL" clId="{2893B955-3DB1-4D0B-8919-58BE77119978}" dt="2025-01-18T14:36:59.480" v="148"/>
        <pc:sldMkLst>
          <pc:docMk/>
          <pc:sldMk cId="2643206281" sldId="314"/>
        </pc:sldMkLst>
      </pc:sldChg>
    </pc:docChg>
  </pc:docChgLst>
  <pc:docChgLst>
    <pc:chgData name="Sellnow Bruce" userId="5245efed-38c8-44ab-b1ba-5b0688758577" providerId="ADAL" clId="{5F65057C-C30E-4075-9699-3FC4AF7B6150}"/>
    <pc:docChg chg="delSld modSld delMainMaster">
      <pc:chgData name="Sellnow Bruce" userId="5245efed-38c8-44ab-b1ba-5b0688758577" providerId="ADAL" clId="{5F65057C-C30E-4075-9699-3FC4AF7B6150}" dt="2024-01-27T16:26:08.044" v="66" actId="404"/>
      <pc:docMkLst>
        <pc:docMk/>
      </pc:docMkLst>
      <pc:sldChg chg="del">
        <pc:chgData name="Sellnow Bruce" userId="5245efed-38c8-44ab-b1ba-5b0688758577" providerId="ADAL" clId="{5F65057C-C30E-4075-9699-3FC4AF7B6150}" dt="2024-01-27T16:24:35.175" v="1" actId="47"/>
        <pc:sldMkLst>
          <pc:docMk/>
          <pc:sldMk cId="1864158841" sldId="256"/>
        </pc:sldMkLst>
      </pc:sldChg>
      <pc:sldChg chg="del">
        <pc:chgData name="Sellnow Bruce" userId="5245efed-38c8-44ab-b1ba-5b0688758577" providerId="ADAL" clId="{5F65057C-C30E-4075-9699-3FC4AF7B6150}" dt="2024-01-27T16:24:23.773" v="0" actId="47"/>
        <pc:sldMkLst>
          <pc:docMk/>
          <pc:sldMk cId="2915549106" sldId="310"/>
        </pc:sldMkLst>
      </pc:sldChg>
      <pc:sldChg chg="modSp mod">
        <pc:chgData name="Sellnow Bruce" userId="5245efed-38c8-44ab-b1ba-5b0688758577" providerId="ADAL" clId="{5F65057C-C30E-4075-9699-3FC4AF7B6150}" dt="2024-01-27T16:26:08.044" v="66" actId="404"/>
        <pc:sldMkLst>
          <pc:docMk/>
          <pc:sldMk cId="1052084396" sldId="311"/>
        </pc:sldMkLst>
        <pc:spChg chg="mod">
          <ac:chgData name="Sellnow Bruce" userId="5245efed-38c8-44ab-b1ba-5b0688758577" providerId="ADAL" clId="{5F65057C-C30E-4075-9699-3FC4AF7B6150}" dt="2024-01-27T16:26:08.044" v="66" actId="404"/>
          <ac:spMkLst>
            <pc:docMk/>
            <pc:sldMk cId="1052084396" sldId="311"/>
            <ac:spMk id="2" creationId="{1ED53546-A258-798D-CE2C-4789D768FE55}"/>
          </ac:spMkLst>
        </pc:spChg>
      </pc:sldChg>
      <pc:sldMasterChg chg="del delSldLayout">
        <pc:chgData name="Sellnow Bruce" userId="5245efed-38c8-44ab-b1ba-5b0688758577" providerId="ADAL" clId="{5F65057C-C30E-4075-9699-3FC4AF7B6150}" dt="2024-01-27T16:24:23.773" v="0" actId="47"/>
        <pc:sldMasterMkLst>
          <pc:docMk/>
          <pc:sldMasterMk cId="3228750191" sldId="2147483672"/>
        </pc:sldMasterMkLst>
        <pc:sldLayoutChg chg="del">
          <pc:chgData name="Sellnow Bruce" userId="5245efed-38c8-44ab-b1ba-5b0688758577" providerId="ADAL" clId="{5F65057C-C30E-4075-9699-3FC4AF7B6150}" dt="2024-01-27T16:24:23.773" v="0" actId="47"/>
          <pc:sldLayoutMkLst>
            <pc:docMk/>
            <pc:sldMasterMk cId="3228750191" sldId="2147483672"/>
            <pc:sldLayoutMk cId="186390812" sldId="2147483673"/>
          </pc:sldLayoutMkLst>
        </pc:sldLayoutChg>
        <pc:sldLayoutChg chg="del">
          <pc:chgData name="Sellnow Bruce" userId="5245efed-38c8-44ab-b1ba-5b0688758577" providerId="ADAL" clId="{5F65057C-C30E-4075-9699-3FC4AF7B6150}" dt="2024-01-27T16:24:23.773" v="0" actId="47"/>
          <pc:sldLayoutMkLst>
            <pc:docMk/>
            <pc:sldMasterMk cId="3228750191" sldId="2147483672"/>
            <pc:sldLayoutMk cId="2550388536" sldId="2147483674"/>
          </pc:sldLayoutMkLst>
        </pc:sldLayoutChg>
        <pc:sldLayoutChg chg="del">
          <pc:chgData name="Sellnow Bruce" userId="5245efed-38c8-44ab-b1ba-5b0688758577" providerId="ADAL" clId="{5F65057C-C30E-4075-9699-3FC4AF7B6150}" dt="2024-01-27T16:24:23.773" v="0" actId="47"/>
          <pc:sldLayoutMkLst>
            <pc:docMk/>
            <pc:sldMasterMk cId="3228750191" sldId="2147483672"/>
            <pc:sldLayoutMk cId="1909959380" sldId="2147483675"/>
          </pc:sldLayoutMkLst>
        </pc:sldLayoutChg>
        <pc:sldLayoutChg chg="del">
          <pc:chgData name="Sellnow Bruce" userId="5245efed-38c8-44ab-b1ba-5b0688758577" providerId="ADAL" clId="{5F65057C-C30E-4075-9699-3FC4AF7B6150}" dt="2024-01-27T16:24:23.773" v="0" actId="47"/>
          <pc:sldLayoutMkLst>
            <pc:docMk/>
            <pc:sldMasterMk cId="3228750191" sldId="2147483672"/>
            <pc:sldLayoutMk cId="2858732938" sldId="2147483676"/>
          </pc:sldLayoutMkLst>
        </pc:sldLayoutChg>
        <pc:sldLayoutChg chg="del">
          <pc:chgData name="Sellnow Bruce" userId="5245efed-38c8-44ab-b1ba-5b0688758577" providerId="ADAL" clId="{5F65057C-C30E-4075-9699-3FC4AF7B6150}" dt="2024-01-27T16:24:23.773" v="0" actId="47"/>
          <pc:sldLayoutMkLst>
            <pc:docMk/>
            <pc:sldMasterMk cId="3228750191" sldId="2147483672"/>
            <pc:sldLayoutMk cId="846896521" sldId="2147483677"/>
          </pc:sldLayoutMkLst>
        </pc:sldLayoutChg>
        <pc:sldLayoutChg chg="del">
          <pc:chgData name="Sellnow Bruce" userId="5245efed-38c8-44ab-b1ba-5b0688758577" providerId="ADAL" clId="{5F65057C-C30E-4075-9699-3FC4AF7B6150}" dt="2024-01-27T16:24:23.773" v="0" actId="47"/>
          <pc:sldLayoutMkLst>
            <pc:docMk/>
            <pc:sldMasterMk cId="3228750191" sldId="2147483672"/>
            <pc:sldLayoutMk cId="210673450" sldId="2147483678"/>
          </pc:sldLayoutMkLst>
        </pc:sldLayoutChg>
        <pc:sldLayoutChg chg="del">
          <pc:chgData name="Sellnow Bruce" userId="5245efed-38c8-44ab-b1ba-5b0688758577" providerId="ADAL" clId="{5F65057C-C30E-4075-9699-3FC4AF7B6150}" dt="2024-01-27T16:24:23.773" v="0" actId="47"/>
          <pc:sldLayoutMkLst>
            <pc:docMk/>
            <pc:sldMasterMk cId="3228750191" sldId="2147483672"/>
            <pc:sldLayoutMk cId="2120227862" sldId="2147483679"/>
          </pc:sldLayoutMkLst>
        </pc:sldLayoutChg>
        <pc:sldLayoutChg chg="del">
          <pc:chgData name="Sellnow Bruce" userId="5245efed-38c8-44ab-b1ba-5b0688758577" providerId="ADAL" clId="{5F65057C-C30E-4075-9699-3FC4AF7B6150}" dt="2024-01-27T16:24:23.773" v="0" actId="47"/>
          <pc:sldLayoutMkLst>
            <pc:docMk/>
            <pc:sldMasterMk cId="3228750191" sldId="2147483672"/>
            <pc:sldLayoutMk cId="3547965433" sldId="2147483680"/>
          </pc:sldLayoutMkLst>
        </pc:sldLayoutChg>
        <pc:sldLayoutChg chg="del">
          <pc:chgData name="Sellnow Bruce" userId="5245efed-38c8-44ab-b1ba-5b0688758577" providerId="ADAL" clId="{5F65057C-C30E-4075-9699-3FC4AF7B6150}" dt="2024-01-27T16:24:23.773" v="0" actId="47"/>
          <pc:sldLayoutMkLst>
            <pc:docMk/>
            <pc:sldMasterMk cId="3228750191" sldId="2147483672"/>
            <pc:sldLayoutMk cId="3350919511" sldId="2147483681"/>
          </pc:sldLayoutMkLst>
        </pc:sldLayoutChg>
        <pc:sldLayoutChg chg="del">
          <pc:chgData name="Sellnow Bruce" userId="5245efed-38c8-44ab-b1ba-5b0688758577" providerId="ADAL" clId="{5F65057C-C30E-4075-9699-3FC4AF7B6150}" dt="2024-01-27T16:24:23.773" v="0" actId="47"/>
          <pc:sldLayoutMkLst>
            <pc:docMk/>
            <pc:sldMasterMk cId="3228750191" sldId="2147483672"/>
            <pc:sldLayoutMk cId="3379714175" sldId="2147483682"/>
          </pc:sldLayoutMkLst>
        </pc:sldLayoutChg>
        <pc:sldLayoutChg chg="del">
          <pc:chgData name="Sellnow Bruce" userId="5245efed-38c8-44ab-b1ba-5b0688758577" providerId="ADAL" clId="{5F65057C-C30E-4075-9699-3FC4AF7B6150}" dt="2024-01-27T16:24:23.773" v="0" actId="47"/>
          <pc:sldLayoutMkLst>
            <pc:docMk/>
            <pc:sldMasterMk cId="3228750191" sldId="2147483672"/>
            <pc:sldLayoutMk cId="2049848184" sldId="214748368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92958D-1869-4C2D-A697-F36387DE76D1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F058027-927A-47C8-BB38-CFAD047EA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00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DD7EAB-3DF5-4365-8252-797D3B2FCE4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73E46-4B79-4B65-AAA8-8FFFE7ECE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48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latin typeface="Tahoma" panose="020B0604030504040204" pitchFamily="34" charset="0"/>
              </a:rPr>
              <a:t>Spend time capturing desires and requests of the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91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 those two chapter quartets… three of them are the same guys… just a different LEAD!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47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97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32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18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latin typeface="Tahoma" panose="020B0604030504040204" pitchFamily="34" charset="0"/>
              </a:rPr>
              <a:t>VOICEOVER: Give me your tired, your poor, </a:t>
            </a:r>
          </a:p>
          <a:p>
            <a:r>
              <a:rPr lang="en-US" sz="1800" b="0" i="0" u="none" strike="noStrike" baseline="0" dirty="0">
                <a:latin typeface="Tahoma" panose="020B0604030504040204" pitchFamily="34" charset="0"/>
              </a:rPr>
              <a:t>		Your huddled masses yearning to breathe free,</a:t>
            </a:r>
          </a:p>
          <a:p>
            <a:r>
              <a:rPr lang="en-US" sz="1800" b="0" i="0" u="none" strike="noStrike" baseline="0" dirty="0">
                <a:latin typeface="Tahoma" panose="020B0604030504040204" pitchFamily="34" charset="0"/>
              </a:rPr>
              <a:t>		The wretched refuse of your teeming shore.</a:t>
            </a:r>
          </a:p>
          <a:p>
            <a:r>
              <a:rPr lang="en-US" sz="1800" b="0" i="0" u="none" strike="noStrike" baseline="0" dirty="0">
                <a:latin typeface="Tahoma" panose="020B0604030504040204" pitchFamily="34" charset="0"/>
              </a:rPr>
              <a:t>		Send these, the homeless, tempest-tossed to me,</a:t>
            </a:r>
          </a:p>
          <a:p>
            <a:r>
              <a:rPr lang="en-US" sz="1800" b="0" i="0" u="none" strike="noStrike" baseline="0" dirty="0">
                <a:latin typeface="Tahoma" panose="020B0604030504040204" pitchFamily="34" charset="0"/>
              </a:rPr>
              <a:t>		I lift my lamp beside the golden door!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45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839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76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878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60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86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latin typeface="Tahoma" panose="020B0604030504040204" pitchFamily="34" charset="0"/>
              </a:rPr>
              <a:t>Define ENHANCED - What’s the OBJECTIVE?</a:t>
            </a:r>
          </a:p>
          <a:p>
            <a:endParaRPr lang="en-US" sz="1800" dirty="0"/>
          </a:p>
          <a:p>
            <a:pPr>
              <a:buFont typeface="Tahoma" panose="020B0604030504040204" pitchFamily="34" charset="0"/>
              <a:buNone/>
            </a:pPr>
            <a:r>
              <a:rPr lang="en-US" dirty="0"/>
              <a:t>.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BUILD Your AUDIENCE</a:t>
            </a:r>
          </a:p>
          <a:p>
            <a:pPr>
              <a:buFont typeface="Tahoma" panose="020B0604030504040204" pitchFamily="34" charset="0"/>
              <a:buNone/>
            </a:pPr>
            <a:r>
              <a:rPr lang="en-US" sz="1800" b="0" i="0" u="none" strike="noStrike" baseline="0" dirty="0">
                <a:latin typeface="Tahoma" panose="020B0604030504040204" pitchFamily="34" charset="0"/>
              </a:rPr>
              <a:t>.If you build your AUDIENCE, everything else will happen....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38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111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874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241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566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54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73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043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367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870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45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009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81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933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974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749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377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963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baseline="0" dirty="0">
                <a:latin typeface="Tahoma" panose="020B0604030504040204" pitchFamily="34" charset="0"/>
              </a:rPr>
              <a:t>] Audience SOURCES</a:t>
            </a:r>
          </a:p>
          <a:p>
            <a:endParaRPr lang="en-US" sz="1200" dirty="0"/>
          </a:p>
          <a:p>
            <a:pPr lvl="1">
              <a:buFont typeface="Tahoma" panose="020B0604030504040204" pitchFamily="34" charset="0"/>
              <a:buNone/>
            </a:pPr>
            <a:r>
              <a:rPr lang="en-US" dirty="0"/>
              <a:t>.</a:t>
            </a:r>
            <a:r>
              <a:rPr lang="en-US" sz="1200" b="1" i="0" u="none" strike="noStrike" baseline="0" dirty="0">
                <a:latin typeface="Tahoma" panose="020B0604030504040204" pitchFamily="34" charset="0"/>
              </a:rPr>
              <a:t>[S8]</a:t>
            </a:r>
            <a:r>
              <a:rPr lang="en-US" sz="1200" b="0" i="0" u="none" strike="noStrike" baseline="0" dirty="0">
                <a:latin typeface="Tahoma" panose="020B0604030504040204" pitchFamily="34" charset="0"/>
              </a:rPr>
              <a:t> MEMBERS have to BELIEVE in the show...</a:t>
            </a:r>
          </a:p>
          <a:p>
            <a:pPr lvl="1">
              <a:buFont typeface="Tahoma" panose="020B0604030504040204" pitchFamily="34" charset="0"/>
              <a:buNone/>
            </a:pPr>
            <a:r>
              <a:rPr lang="en-US" dirty="0"/>
              <a:t>.</a:t>
            </a:r>
            <a:r>
              <a:rPr lang="en-US" sz="1200" b="0" i="0" u="none" strike="noStrike" baseline="0" dirty="0">
                <a:latin typeface="Tahoma" panose="020B0604030504040204" pitchFamily="34" charset="0"/>
              </a:rPr>
              <a:t>INVEST in your Show - What’s that look like?</a:t>
            </a:r>
          </a:p>
          <a:p>
            <a:pPr>
              <a:buFont typeface="Tahoma" panose="020B0604030504040204" pitchFamily="34" charset="0"/>
              <a:buNone/>
            </a:pPr>
            <a:r>
              <a:rPr lang="en-US" sz="1200" b="0" i="0" u="none" strike="noStrike" baseline="0" dirty="0">
                <a:latin typeface="Tahoma" panose="020B0604030504040204" pitchFamily="34" charset="0"/>
              </a:rPr>
              <a:t>.An EMPTY seat costs $0.00 to fill....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06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baseline="0" dirty="0">
                <a:latin typeface="Tahoma" panose="020B0604030504040204" pitchFamily="34" charset="0"/>
              </a:rPr>
              <a:t>] Audience SOURCES</a:t>
            </a:r>
          </a:p>
          <a:p>
            <a:endParaRPr lang="en-US" sz="1200" dirty="0"/>
          </a:p>
          <a:p>
            <a:pPr lvl="1">
              <a:buFont typeface="Tahoma" panose="020B0604030504040204" pitchFamily="34" charset="0"/>
              <a:buNone/>
            </a:pPr>
            <a:r>
              <a:rPr lang="en-US" dirty="0"/>
              <a:t>.</a:t>
            </a:r>
            <a:r>
              <a:rPr lang="en-US" sz="1200" b="1" i="0" u="none" strike="noStrike" baseline="0" dirty="0">
                <a:latin typeface="Tahoma" panose="020B0604030504040204" pitchFamily="34" charset="0"/>
              </a:rPr>
              <a:t>[S8]</a:t>
            </a:r>
            <a:r>
              <a:rPr lang="en-US" sz="1200" b="0" i="0" u="none" strike="noStrike" baseline="0" dirty="0">
                <a:latin typeface="Tahoma" panose="020B0604030504040204" pitchFamily="34" charset="0"/>
              </a:rPr>
              <a:t> MEMBERS have to BELIEVE in the show...</a:t>
            </a:r>
          </a:p>
          <a:p>
            <a:pPr lvl="1">
              <a:buFont typeface="Tahoma" panose="020B0604030504040204" pitchFamily="34" charset="0"/>
              <a:buNone/>
            </a:pPr>
            <a:r>
              <a:rPr lang="en-US" dirty="0"/>
              <a:t>.</a:t>
            </a:r>
            <a:r>
              <a:rPr lang="en-US" sz="1200" b="0" i="0" u="none" strike="noStrike" baseline="0" dirty="0">
                <a:latin typeface="Tahoma" panose="020B0604030504040204" pitchFamily="34" charset="0"/>
              </a:rPr>
              <a:t>INVEST in your Show - What’s that look like?</a:t>
            </a:r>
          </a:p>
          <a:p>
            <a:pPr>
              <a:buFont typeface="Tahoma" panose="020B0604030504040204" pitchFamily="34" charset="0"/>
              <a:buNone/>
            </a:pPr>
            <a:r>
              <a:rPr lang="en-US" sz="1200" b="0" i="0" u="none" strike="noStrike" baseline="0" dirty="0">
                <a:latin typeface="Tahoma" panose="020B0604030504040204" pitchFamily="34" charset="0"/>
              </a:rPr>
              <a:t>.An EMPTY seat costs $0.00 to fill....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39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latin typeface="Tahoma" panose="020B0604030504040204" pitchFamily="34" charset="0"/>
              </a:rPr>
              <a:t>[S9] Basic Show Budgets</a:t>
            </a:r>
          </a:p>
          <a:p>
            <a:endParaRPr lang="en-US" sz="1800" dirty="0"/>
          </a:p>
          <a:p>
            <a:pPr>
              <a:buFont typeface="Tahoma" panose="020B0604030504040204" pitchFamily="34" charset="0"/>
              <a:buNone/>
            </a:pPr>
            <a:r>
              <a:rPr lang="en-US" dirty="0"/>
              <a:t>.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How many tickets to get Masterpiece on your show?</a:t>
            </a:r>
          </a:p>
          <a:p>
            <a:pPr>
              <a:buFont typeface="Tahoma" panose="020B0604030504040204" pitchFamily="34" charset="0"/>
              <a:buNone/>
            </a:pPr>
            <a:r>
              <a:rPr lang="en-US" dirty="0"/>
              <a:t>.</a:t>
            </a:r>
            <a:r>
              <a:rPr lang="en-US" sz="1800" b="0" i="0" u="none" strike="noStrike" baseline="0" dirty="0">
                <a:latin typeface="Tahoma" panose="020B0604030504040204" pitchFamily="34" charset="0"/>
              </a:rPr>
              <a:t>What if you chose to INVEST?</a:t>
            </a:r>
          </a:p>
          <a:p>
            <a:pPr>
              <a:buFont typeface="Tahoma" panose="020B0604030504040204" pitchFamily="34" charset="0"/>
              <a:buNone/>
            </a:pPr>
            <a:r>
              <a:rPr lang="en-US" sz="1800" b="0" i="0" u="none" strike="noStrike" baseline="0" dirty="0">
                <a:latin typeface="Tahoma" panose="020B0604030504040204" pitchFamily="34" charset="0"/>
              </a:rPr>
              <a:t>.[S10] GVC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80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43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ahoma" panose="020B0604030504040204" pitchFamily="34" charset="0"/>
              <a:buNone/>
            </a:pP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06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73E46-4B79-4B65-AAA8-8FFFE7ECEF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6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4DE-8425-4D4E-85BC-F086794E34E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DFA6-BB26-4DC2-BE69-9D9813C6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8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4DE-8425-4D4E-85BC-F086794E34E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DFA6-BB26-4DC2-BE69-9D9813C6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0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4DE-8425-4D4E-85BC-F086794E34E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DFA6-BB26-4DC2-BE69-9D9813C6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80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13724-1D26-CA3D-80F9-5013AB98B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1A923-0446-F285-710E-3D3AACFF1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D7570-C673-C61D-747C-CF76A866D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8457-9DDE-4FF7-88CD-2A31A9845777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2F8D2-4FEF-6606-36C6-863E9AA0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45663E-B474-714E-D911-38E4C81F6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F0AF-5111-468A-9560-16FF85C11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46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1A367-596B-B29B-711C-4D4192F8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450A8-8D99-82FA-A39E-C6CCE9E58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A9100-0DEE-81A5-1D4E-6CC1028B5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8457-9DDE-4FF7-88CD-2A31A9845777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38FBB-FDFF-31E1-9203-A04D5D596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7400D-318E-5918-47B3-EEC705B40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F0AF-5111-468A-9560-16FF85C11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96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ABB13-8D2C-511C-DABE-9FB40406F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A5352-CA55-6611-C06E-D936087AA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FEC44-A71A-8AB3-871A-DCDA6686A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8457-9DDE-4FF7-88CD-2A31A9845777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03B4F-D8FC-1333-7809-37D0047B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39460-91E6-877A-0C0A-8F99C58A8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F0AF-5111-468A-9560-16FF85C11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42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9F1D7-AC9B-2919-AB3C-CB0104FC8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53439-2718-B269-6761-47D1DEA28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1E54A-7D8A-8BFC-02A3-DD7D73B1A0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F47698-9824-87BF-AAAE-2541BB24C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8457-9DDE-4FF7-88CD-2A31A9845777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5C784-A97F-8BDE-3FD4-3D05AED94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B4034-CA5A-ABA7-F824-291AE6616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F0AF-5111-468A-9560-16FF85C11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40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59200-6A3F-E0BF-BB4D-9B3D4F34D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16215-FBDC-ECEA-73F0-E4BFC039E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EF4F3-4FDF-3AE6-F020-14C653A69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C0B34E-E3C1-8DF1-21E5-5C628F919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249687-AE3A-E005-9093-89CAC05618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E52006-34D3-8078-A124-FAB653C8A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8457-9DDE-4FF7-88CD-2A31A9845777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BC6662-F954-28FE-B860-F57F4C28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895294-46A6-1085-F432-1E9F82AE0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F0AF-5111-468A-9560-16FF85C11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67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48785-18B7-6C32-9892-ACA7B63C9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1209A-861C-4294-E4DB-CE6390B31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8457-9DDE-4FF7-88CD-2A31A9845777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696343-8FDB-0DB2-CB33-640DE3BC4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92134-5522-2191-8E82-D2D49A0BB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F0AF-5111-468A-9560-16FF85C11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88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BAC55E-CFDF-2378-6210-84C94ABA9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8457-9DDE-4FF7-88CD-2A31A9845777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9B5AD7-931F-E9BA-E39B-D68D3D89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DF9AF-DF1F-D095-2B3D-EE9011FA9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F0AF-5111-468A-9560-16FF85C11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21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E86DE-DE64-3C1F-280F-D7C04A87A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CE3B8-8391-4905-E7CC-62E1685F9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8C7D91-9B88-FD86-774E-38FC9DE65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8002C5-3B5F-6804-CED3-A633BFABA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8457-9DDE-4FF7-88CD-2A31A9845777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2EC0D-E17A-F947-39A9-1B7801625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74C92D-97D0-D653-8ECF-125EDF7D5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F0AF-5111-468A-9560-16FF85C11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7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4DE-8425-4D4E-85BC-F086794E34E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DFA6-BB26-4DC2-BE69-9D9813C6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12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4E539-F9E9-B909-0599-97594F448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2B6A4F-B501-29FF-3E04-E6D9BBC00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4620F-41BA-9C47-D32A-5804B72C3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4EC15-044D-C0EE-7640-E902172FC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8457-9DDE-4FF7-88CD-2A31A9845777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05A91-A933-3954-09B4-F32EF2D7A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F8306-BEE8-974B-85DD-1972D85E9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F0AF-5111-468A-9560-16FF85C11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4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38DD8-7EAC-639A-5D44-A584FC95F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9AF65B-8C6A-840A-72EC-80526D44A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AF7DA-CCEC-E905-D330-07E2C439F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8457-9DDE-4FF7-88CD-2A31A9845777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1BCDA-0277-5ABA-4883-7CD48DA42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1F1D1-032D-3FE9-AA58-FE3ABEF32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F0AF-5111-468A-9560-16FF85C11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44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540AA9-578D-F89A-854B-755B3AA3C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BC358-654F-DE6C-C644-99BC5BC9E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78C75-75E5-089B-494C-6E17175B2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8457-9DDE-4FF7-88CD-2A31A9845777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26B32-2875-9A96-405C-38F2F5C96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F6110-DE6B-AC66-DED6-52DB7E48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AF0AF-5111-468A-9560-16FF85C11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9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4DE-8425-4D4E-85BC-F086794E34E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DFA6-BB26-4DC2-BE69-9D9813C6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4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4DE-8425-4D4E-85BC-F086794E34E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DFA6-BB26-4DC2-BE69-9D9813C6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9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4DE-8425-4D4E-85BC-F086794E34E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DFA6-BB26-4DC2-BE69-9D9813C6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5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4DE-8425-4D4E-85BC-F086794E34E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DFA6-BB26-4DC2-BE69-9D9813C6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9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4DE-8425-4D4E-85BC-F086794E34E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DFA6-BB26-4DC2-BE69-9D9813C6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8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4DE-8425-4D4E-85BC-F086794E34E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DFA6-BB26-4DC2-BE69-9D9813C6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1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4DE-8425-4D4E-85BC-F086794E34E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DFA6-BB26-4DC2-BE69-9D9813C6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7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E44DE-8425-4D4E-85BC-F086794E34EC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6DFA6-BB26-4DC2-BE69-9D9813C67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0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C88BFE-3BE8-81C2-D005-046D4239C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80147-549B-52BB-D4E4-2A8D1FDF6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8A100-9DEA-F59E-C79F-009CF4893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88457-9DDE-4FF7-88CD-2A31A9845777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A4D37-1309-76A8-E948-1ACC3A24D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6F523-71EB-6A71-D660-C0EE5B77A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AF0AF-5111-468A-9560-16FF85C11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19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FF80BC-24A3-E703-FC37-B712F8DBA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995310D-B246-C4EB-7B98-F98138F51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Leadership Academy Logo horizontal.jpg" descr="Leadership Academy Logo horizontal.jpg">
            <a:extLst>
              <a:ext uri="{FF2B5EF4-FFF2-40B4-BE49-F238E27FC236}">
                <a16:creationId xmlns:a16="http://schemas.microsoft.com/office/drawing/2014/main" id="{082B390C-8EAF-D8F8-58C2-7BC4A89DA1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3" t="25901" r="67941" b="24773"/>
          <a:stretch/>
        </p:blipFill>
        <p:spPr>
          <a:xfrm>
            <a:off x="7162238" y="1414078"/>
            <a:ext cx="1377302" cy="1350800"/>
          </a:xfrm>
          <a:prstGeom prst="rect">
            <a:avLst/>
          </a:prstGeom>
        </p:spPr>
      </p:pic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D377BC10-284B-CEB1-4353-E839A69DF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5915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AB3989-2884-E607-1100-5221034DA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1" y="1324706"/>
            <a:ext cx="8178790" cy="420591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4E53E6-652E-CE9E-8C81-69E023695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326" y="1541706"/>
            <a:ext cx="6591171" cy="2328657"/>
          </a:xfrm>
        </p:spPr>
        <p:txBody>
          <a:bodyPr anchor="t">
            <a:normAutofit/>
          </a:bodyPr>
          <a:lstStyle/>
          <a:p>
            <a:pPr algn="l"/>
            <a:r>
              <a:rPr lang="en-US" sz="5400" b="1" dirty="0"/>
              <a:t>Room #3</a:t>
            </a:r>
            <a:br>
              <a:rPr lang="en-US" sz="6000" b="1" dirty="0"/>
            </a:br>
            <a:r>
              <a:rPr lang="en-US" sz="5400" dirty="0"/>
              <a:t>Show Production</a:t>
            </a:r>
            <a:br>
              <a:rPr lang="en-US" sz="5400" dirty="0"/>
            </a:br>
            <a:r>
              <a:rPr lang="en-US" dirty="0"/>
              <a:t>Building Your Audience</a:t>
            </a:r>
            <a:endParaRPr lang="en-US" sz="6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463BAB-D00F-B139-41D5-D5A7113A244C}"/>
              </a:ext>
            </a:extLst>
          </p:cNvPr>
          <p:cNvSpPr txBox="1">
            <a:spLocks/>
          </p:cNvSpPr>
          <p:nvPr/>
        </p:nvSpPr>
        <p:spPr>
          <a:xfrm>
            <a:off x="7134837" y="4443544"/>
            <a:ext cx="1525283" cy="109731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Arial Narrow" panose="020B0606020202030204" pitchFamily="34" charset="0"/>
              </a:rPr>
              <a:t>2025</a:t>
            </a:r>
          </a:p>
          <a:p>
            <a:pPr algn="r" defTabSz="685800">
              <a:defRPr/>
            </a:pPr>
            <a:r>
              <a:rPr lang="en-US" sz="2100" b="1" dirty="0">
                <a:solidFill>
                  <a:prstClr val="black"/>
                </a:solidFill>
                <a:latin typeface="Arial Narrow" panose="020B0606020202030204" pitchFamily="34" charset="0"/>
              </a:rPr>
              <a:t>Leadership</a:t>
            </a:r>
          </a:p>
          <a:p>
            <a:pPr algn="r" defTabSz="685800">
              <a:defRPr/>
            </a:pPr>
            <a:r>
              <a:rPr lang="en-US" sz="2700" b="1" dirty="0">
                <a:solidFill>
                  <a:prstClr val="black"/>
                </a:solidFill>
                <a:latin typeface="Arial Narrow" panose="020B0606020202030204" pitchFamily="34" charset="0"/>
              </a:rPr>
              <a:t>Academy</a:t>
            </a:r>
            <a:endParaRPr lang="en-US" sz="27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9798FCE-9B8D-ADEC-AE2A-9D9251AE3AE0}"/>
              </a:ext>
            </a:extLst>
          </p:cNvPr>
          <p:cNvSpPr txBox="1">
            <a:spLocks/>
          </p:cNvSpPr>
          <p:nvPr/>
        </p:nvSpPr>
        <p:spPr>
          <a:xfrm>
            <a:off x="1042299" y="3870363"/>
            <a:ext cx="2532279" cy="1146362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Bruce Sellnow</a:t>
            </a:r>
          </a:p>
          <a:p>
            <a:pPr algn="l" defTabSz="685800">
              <a:spcBef>
                <a:spcPts val="750"/>
              </a:spcBef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VP Chapter Support &amp;</a:t>
            </a:r>
          </a:p>
          <a:p>
            <a:pPr algn="l" defTabSz="685800">
              <a:spcBef>
                <a:spcPts val="750"/>
              </a:spcBef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  Leadership Training</a:t>
            </a:r>
          </a:p>
          <a:p>
            <a:pPr algn="l" defTabSz="685800">
              <a:spcBef>
                <a:spcPts val="750"/>
              </a:spcBef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Rocky Mountain District</a:t>
            </a:r>
          </a:p>
        </p:txBody>
      </p:sp>
    </p:spTree>
    <p:extLst>
      <p:ext uri="{BB962C8B-B14F-4D97-AF65-F5344CB8AC3E}">
        <p14:creationId xmlns:p14="http://schemas.microsoft.com/office/powerpoint/2010/main" val="2643206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815734"/>
            <a:ext cx="8386355" cy="4881627"/>
          </a:xfrm>
        </p:spPr>
        <p:txBody>
          <a:bodyPr anchor="t">
            <a:noAutofit/>
          </a:bodyPr>
          <a:lstStyle/>
          <a:p>
            <a:pPr marL="457200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Headliner: RMD Champ or greater</a:t>
            </a:r>
          </a:p>
          <a:p>
            <a:pPr marL="914400" lvl="1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might need to build up to that level</a:t>
            </a:r>
            <a:endParaRPr lang="en-US" sz="34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Talent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5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527"/>
            <a:ext cx="9144000" cy="711995"/>
          </a:xfrm>
        </p:spPr>
        <p:txBody>
          <a:bodyPr anchor="ctr">
            <a:no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99" y="1241947"/>
            <a:ext cx="5757203" cy="501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83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815734"/>
            <a:ext cx="8386355" cy="4881627"/>
          </a:xfrm>
        </p:spPr>
        <p:txBody>
          <a:bodyPr anchor="t">
            <a:noAutofit/>
          </a:bodyPr>
          <a:lstStyle/>
          <a:p>
            <a:pPr marL="457200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Headliner: RMD Champ or greater</a:t>
            </a:r>
          </a:p>
          <a:p>
            <a:pPr marL="914400" lvl="1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might need to build up to that level</a:t>
            </a:r>
          </a:p>
          <a:p>
            <a:pPr marL="457200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Additional Show Talent</a:t>
            </a:r>
          </a:p>
          <a:p>
            <a:pPr marL="914400" lvl="1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HS Groups of renown</a:t>
            </a:r>
          </a:p>
          <a:p>
            <a:pPr marL="1371600" lvl="2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Creative Incentives</a:t>
            </a:r>
          </a:p>
          <a:p>
            <a:pPr marL="914400" lvl="1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 SAI Choruses or Mixed Choruses</a:t>
            </a:r>
          </a:p>
          <a:p>
            <a:pPr marL="1371600" lvl="2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Opportunity for 8-part arrangements</a:t>
            </a:r>
          </a:p>
          <a:p>
            <a:pPr marL="914400" lvl="1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endParaRPr lang="en-US" sz="34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Talent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48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815734"/>
            <a:ext cx="8386355" cy="4881627"/>
          </a:xfrm>
        </p:spPr>
        <p:txBody>
          <a:bodyPr anchor="t">
            <a:noAutofit/>
          </a:bodyPr>
          <a:lstStyle/>
          <a:p>
            <a:pPr marL="457200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Lots of Show Opportunities Annually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Dinner Shows or Cabarets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Christmas Caroling (Malls,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…)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Quartet Gigs / Requests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Chapter Shows &amp; 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Singouts</a:t>
            </a:r>
            <a:endParaRPr lang="en-US" sz="28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Annual Show Requirement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District Qualified: (2-3 Song Set)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 District: (1 song walkout from Chorus)</a:t>
            </a:r>
          </a:p>
          <a:p>
            <a:pPr marL="457200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also applies to SAI Guest Quartets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Chapter Quartets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8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223" y="1737360"/>
            <a:ext cx="8843553" cy="4881627"/>
          </a:xfrm>
        </p:spPr>
        <p:txBody>
          <a:bodyPr anchor="t">
            <a:noAutofit/>
          </a:bodyPr>
          <a:lstStyle/>
          <a:p>
            <a:pPr marL="457200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 Chairman</a:t>
            </a:r>
          </a:p>
          <a:p>
            <a:pPr marL="914400" lvl="1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Energetic Go-Getter; willing to do anything</a:t>
            </a:r>
          </a:p>
          <a:p>
            <a:pPr marL="457200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 Committee</a:t>
            </a:r>
          </a:p>
          <a:p>
            <a:pPr marL="914400" lvl="1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Tickets, Advertising, Sets &amp; Props</a:t>
            </a:r>
          </a:p>
          <a:p>
            <a:pPr marL="457200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Stage Manager</a:t>
            </a:r>
          </a:p>
          <a:p>
            <a:pPr marL="914400" lvl="1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Non-Performing Team Member</a:t>
            </a:r>
          </a:p>
          <a:p>
            <a:pPr marL="914400" lvl="1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Calls the shots – works with House Crew</a:t>
            </a:r>
          </a:p>
          <a:p>
            <a:pPr marL="457200" indent="-457200" algn="l">
              <a:lnSpc>
                <a:spcPct val="11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Team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</a:p>
        </p:txBody>
      </p:sp>
    </p:spTree>
    <p:extLst>
      <p:ext uri="{BB962C8B-B14F-4D97-AF65-F5344CB8AC3E}">
        <p14:creationId xmlns:p14="http://schemas.microsoft.com/office/powerpoint/2010/main" val="139015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815734"/>
            <a:ext cx="8843554" cy="4881627"/>
          </a:xfrm>
        </p:spPr>
        <p:txBody>
          <a:bodyPr anchor="t">
            <a:noAutofit/>
          </a:bodyPr>
          <a:lstStyle/>
          <a:p>
            <a:pPr marL="457200" indent="-457200" algn="l">
              <a:lnSpc>
                <a:spcPct val="10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SINGERS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not actors!</a:t>
            </a:r>
          </a:p>
          <a:p>
            <a:pPr marL="914400" lvl="1" indent="-457200" algn="l">
              <a:lnSpc>
                <a:spcPct val="10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your script accordingly…</a:t>
            </a:r>
          </a:p>
          <a:p>
            <a:pPr marL="914400" lvl="1" indent="-457200" algn="l">
              <a:lnSpc>
                <a:spcPct val="10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Minimize dialog from chorus members</a:t>
            </a:r>
          </a:p>
          <a:p>
            <a:pPr marL="914400" lvl="1" indent="-457200" algn="l">
              <a:lnSpc>
                <a:spcPct val="10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Engage inactive members if qualified</a:t>
            </a:r>
          </a:p>
          <a:p>
            <a:pPr marL="457200" indent="-457200" algn="l">
              <a:lnSpc>
                <a:spcPct val="10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Voiceovers at several points during show</a:t>
            </a:r>
          </a:p>
          <a:p>
            <a:pPr marL="457200" indent="-457200" algn="l">
              <a:lnSpc>
                <a:spcPct val="10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a storyline around your contest package</a:t>
            </a:r>
            <a:endParaRPr lang="en-US" sz="30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>
              <a:lnSpc>
                <a:spcPct val="10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 a great MC or hire one</a:t>
            </a:r>
          </a:p>
          <a:p>
            <a:pPr marL="457200" indent="-457200" algn="l">
              <a:lnSpc>
                <a:spcPct val="10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sure your script supports </a:t>
            </a:r>
            <a:r>
              <a:rPr lang="en-US" sz="3200" u="sng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Pacing</a:t>
            </a:r>
          </a:p>
          <a:p>
            <a:pPr marL="457200" indent="-457200" algn="l">
              <a:lnSpc>
                <a:spcPct val="10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Script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</a:p>
        </p:txBody>
      </p:sp>
    </p:spTree>
    <p:extLst>
      <p:ext uri="{BB962C8B-B14F-4D97-AF65-F5344CB8AC3E}">
        <p14:creationId xmlns:p14="http://schemas.microsoft.com/office/powerpoint/2010/main" val="121110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815735"/>
            <a:ext cx="8843554" cy="4572366"/>
          </a:xfrm>
        </p:spPr>
        <p:txBody>
          <a:bodyPr anchor="t">
            <a:noAutofit/>
          </a:bodyPr>
          <a:lstStyle/>
          <a:p>
            <a:pPr marL="457200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Uncle Lloyd’s Standing “O” </a:t>
            </a:r>
            <a:r>
              <a:rPr lang="en-US" sz="3600" u="sng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still works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Opener (</a:t>
            </a:r>
            <a:r>
              <a:rPr lang="en-US" sz="3200" dirty="0" err="1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uptune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Easy Beat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Ballad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Novelty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Closer – Big Tag!</a:t>
            </a:r>
          </a:p>
          <a:p>
            <a:pPr marL="457200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Always have at least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the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Fantastic 4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Singing – Talking – Laughter – Applause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Pacing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71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815734"/>
            <a:ext cx="8843554" cy="4881627"/>
          </a:xfrm>
        </p:spPr>
        <p:txBody>
          <a:bodyPr anchor="t">
            <a:noAutofit/>
          </a:bodyPr>
          <a:lstStyle/>
          <a:p>
            <a:pPr marL="457200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Singing, Talking, Laughter, or Applause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Include humor by the MC, but not “jokes”</a:t>
            </a:r>
          </a:p>
          <a:p>
            <a:pPr marL="457200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Write your script to accommodate: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Moving chorus on/off risers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Changing Set or Scenery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Quartet costume changes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noise on stage during Quartet Sets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Fantastic Four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815734"/>
            <a:ext cx="8843554" cy="4881627"/>
          </a:xfrm>
        </p:spPr>
        <p:txBody>
          <a:bodyPr anchor="t">
            <a:noAutofit/>
          </a:bodyPr>
          <a:lstStyle/>
          <a:p>
            <a:pPr marL="457200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Chorus starts and ends the show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Chorus Set 1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Guest Act 1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Guest Act II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** Intermission **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Headliner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Chorus SET 2</a:t>
            </a:r>
          </a:p>
          <a:p>
            <a:pPr marL="914400" lvl="1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Finale</a:t>
            </a:r>
          </a:p>
          <a:p>
            <a:pPr marL="457200" indent="-457200" algn="l"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 both Act 1 &amp; 2 in a big way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Flow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0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2830286"/>
            <a:ext cx="8843554" cy="3864428"/>
          </a:xfrm>
        </p:spPr>
        <p:txBody>
          <a:bodyPr anchor="t">
            <a:noAutofit/>
          </a:bodyPr>
          <a:lstStyle/>
          <a:p>
            <a:pPr marL="742950" indent="-742950" algn="l">
              <a:buClr>
                <a:schemeClr val="bg1"/>
              </a:buClr>
              <a:buSzPct val="120000"/>
              <a:buAutoNum type="arabicPeriod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Powerpoint</a:t>
            </a:r>
            <a:endParaRPr lang="en-US" sz="36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 algn="l">
              <a:buClr>
                <a:schemeClr val="bg1"/>
              </a:buClr>
              <a:buSzPct val="120000"/>
              <a:buAutoNum type="arabicPeriod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GVC &amp;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VoCal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Tech Scripts</a:t>
            </a:r>
          </a:p>
          <a:p>
            <a:pPr marL="742950" indent="-742950" algn="l">
              <a:buClr>
                <a:schemeClr val="bg1"/>
              </a:buClr>
              <a:buSzPct val="120000"/>
              <a:buAutoNum type="arabicPeriod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GVC &amp; </a:t>
            </a:r>
            <a:r>
              <a:rPr lang="en-US" sz="3600" dirty="0" err="1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VoCal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Production Schedules</a:t>
            </a:r>
          </a:p>
          <a:p>
            <a:pPr marL="742950" indent="-742950" algn="l">
              <a:buClr>
                <a:schemeClr val="bg1"/>
              </a:buClr>
              <a:buSzPct val="120000"/>
              <a:buAutoNum type="arabicPeriod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 Day Sign Sets</a:t>
            </a:r>
          </a:p>
          <a:p>
            <a:pPr marL="742950" indent="-742950" algn="l">
              <a:buClr>
                <a:schemeClr val="bg1"/>
              </a:buClr>
              <a:buSzPct val="120000"/>
              <a:buAutoNum type="arabicPeriod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Sample Show Flyers</a:t>
            </a:r>
          </a:p>
          <a:p>
            <a:pPr>
              <a:buClr>
                <a:schemeClr val="bg1"/>
              </a:buClr>
              <a:buSzPct val="120000"/>
            </a:pPr>
            <a:r>
              <a:rPr lang="en-US" sz="3200" i="1" dirty="0">
                <a:solidFill>
                  <a:srgbClr val="FFFF99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(Content in Native Mode and also PDF)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-141515" y="1878297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Stuff you’ll find there…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915560"/>
            <a:ext cx="9144000" cy="1055914"/>
          </a:xfrm>
          <a:prstGeom prst="rect">
            <a:avLst/>
          </a:prstGeom>
          <a:solidFill>
            <a:srgbClr val="0000AC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http://production.longspeakchorus.net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39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527"/>
            <a:ext cx="9144000" cy="711995"/>
          </a:xfrm>
        </p:spPr>
        <p:txBody>
          <a:bodyPr anchor="ctr">
            <a:no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2292263"/>
            <a:ext cx="8668190" cy="4405098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44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are you here?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endParaRPr lang="en-US" sz="44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44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 you want to learn today?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Define “Success…”</a:t>
            </a:r>
          </a:p>
        </p:txBody>
      </p:sp>
    </p:spTree>
    <p:extLst>
      <p:ext uri="{BB962C8B-B14F-4D97-AF65-F5344CB8AC3E}">
        <p14:creationId xmlns:p14="http://schemas.microsoft.com/office/powerpoint/2010/main" val="394780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815734"/>
            <a:ext cx="8406826" cy="4881627"/>
          </a:xfrm>
        </p:spPr>
        <p:txBody>
          <a:bodyPr anchor="t">
            <a:noAutofit/>
          </a:bodyPr>
          <a:lstStyle/>
          <a:p>
            <a:pPr marL="457200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12-18 months ahead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Secure Venue, Date, Talent</a:t>
            </a:r>
          </a:p>
          <a:p>
            <a:pPr marL="1371600" lvl="2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Signed Contracts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Choose Show Theme and Songs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Complete Show Flow</a:t>
            </a:r>
          </a:p>
          <a:p>
            <a:pPr marL="1371600" lvl="2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Choose a Great Finale!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Market “Save the Date” and promote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We Get Started?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2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815734"/>
            <a:ext cx="8406826" cy="4881627"/>
          </a:xfrm>
        </p:spPr>
        <p:txBody>
          <a:bodyPr anchor="t">
            <a:noAutofit/>
          </a:bodyPr>
          <a:lstStyle/>
          <a:p>
            <a:pPr marL="457200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Months Ahead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Finalize Song List and Create Show Timeline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We Keep Going?</a:t>
            </a:r>
          </a:p>
        </p:txBody>
      </p:sp>
    </p:spTree>
    <p:extLst>
      <p:ext uri="{BB962C8B-B14F-4D97-AF65-F5344CB8AC3E}">
        <p14:creationId xmlns:p14="http://schemas.microsoft.com/office/powerpoint/2010/main" val="410707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402162" y="939917"/>
            <a:ext cx="6014527" cy="592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-177424" y="934554"/>
            <a:ext cx="9539788" cy="1106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81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815734"/>
            <a:ext cx="8406826" cy="4881627"/>
          </a:xfrm>
        </p:spPr>
        <p:txBody>
          <a:bodyPr anchor="t">
            <a:noAutofit/>
          </a:bodyPr>
          <a:lstStyle/>
          <a:p>
            <a:pPr marL="457200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Months Ahead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Finalize Song List and Create Show Timeline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Confirm Tech Crew</a:t>
            </a:r>
          </a:p>
          <a:p>
            <a:pPr marL="1371600" lvl="2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Sound, Light, STAGE MANAGER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 Ticket Sales (BPT)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 Flyer &amp; Website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Appoint Afterglow Chairperson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We Keep Going?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76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733846"/>
            <a:ext cx="8406826" cy="4881627"/>
          </a:xfrm>
        </p:spPr>
        <p:txBody>
          <a:bodyPr anchor="t">
            <a:noAutofit/>
          </a:bodyPr>
          <a:lstStyle/>
          <a:p>
            <a:pPr marL="457200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Months Ahead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Script Finalized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Songs Introduced</a:t>
            </a:r>
          </a:p>
          <a:p>
            <a:pPr marL="457200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Months Ahead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Tech Script</a:t>
            </a:r>
          </a:p>
          <a:p>
            <a:pPr lvl="1" algn="l">
              <a:lnSpc>
                <a:spcPct val="120000"/>
              </a:lnSpc>
              <a:buClr>
                <a:schemeClr val="bg1"/>
              </a:buClr>
              <a:buSzPct val="120000"/>
            </a:pPr>
            <a:endParaRPr lang="en-US" sz="32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We Keep Going?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8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27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88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15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56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527"/>
            <a:ext cx="9144000" cy="711995"/>
          </a:xfrm>
        </p:spPr>
        <p:txBody>
          <a:bodyPr anchor="ctr">
            <a:no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2292263"/>
            <a:ext cx="8668190" cy="4405098"/>
          </a:xfrm>
        </p:spPr>
        <p:txBody>
          <a:bodyPr anchor="t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44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entertaining and enjoyable experience for your audience that will instill in them a feeling of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4400" b="1" dirty="0">
                <a:solidFill>
                  <a:srgbClr val="FFFF99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“Can’t wait for the next one!”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44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for all your future shows…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Define “Enhanced…”</a:t>
            </a:r>
          </a:p>
        </p:txBody>
      </p:sp>
    </p:spTree>
    <p:extLst>
      <p:ext uri="{BB962C8B-B14F-4D97-AF65-F5344CB8AC3E}">
        <p14:creationId xmlns:p14="http://schemas.microsoft.com/office/powerpoint/2010/main" val="101196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733846"/>
            <a:ext cx="8406826" cy="4881627"/>
          </a:xfrm>
        </p:spPr>
        <p:txBody>
          <a:bodyPr anchor="t">
            <a:noAutofit/>
          </a:bodyPr>
          <a:lstStyle/>
          <a:p>
            <a:pPr marL="457200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Months Ahead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Script Finalized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Songs Introduced</a:t>
            </a:r>
          </a:p>
          <a:p>
            <a:pPr marL="457200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Months Ahead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Tech Script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Show Day Schedule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We Keep Going?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26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04" y="228600"/>
            <a:ext cx="8841392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1652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733846"/>
            <a:ext cx="8406826" cy="4881627"/>
          </a:xfrm>
        </p:spPr>
        <p:txBody>
          <a:bodyPr anchor="t">
            <a:noAutofit/>
          </a:bodyPr>
          <a:lstStyle/>
          <a:p>
            <a:pPr marL="457200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Months Ahead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Script Finalized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Songs Introduced</a:t>
            </a:r>
          </a:p>
          <a:p>
            <a:pPr marL="457200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Months Ahead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Tech Script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 Show Day Schedule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Quartet Host Contact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Do We Keep Going?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53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815734"/>
            <a:ext cx="8406826" cy="4881627"/>
          </a:xfrm>
        </p:spPr>
        <p:txBody>
          <a:bodyPr anchor="t">
            <a:noAutofit/>
          </a:bodyPr>
          <a:lstStyle/>
          <a:p>
            <a:pPr marL="457200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Prepping The Stage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Mics, Lights, Riser Positioning, Sets &amp; Props</a:t>
            </a:r>
          </a:p>
          <a:p>
            <a:pPr marL="457200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Chorus Call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Warmup offstage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Blocking, Tech Rehearsal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Finale Rehearsal w/Headliner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Quartet Sound Checks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It’s SHOWTIME!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73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815734"/>
            <a:ext cx="8406826" cy="4881627"/>
          </a:xfrm>
        </p:spPr>
        <p:txBody>
          <a:bodyPr anchor="t">
            <a:noAutofit/>
          </a:bodyPr>
          <a:lstStyle/>
          <a:p>
            <a:pPr marL="457200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Items to consider during the show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Chorus Members visible during show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Absolute Quiet on stage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Costume Changes to add variety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“Chorus Huddle” during intermission to prep for second half performance.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Curtain UP!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1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815734"/>
            <a:ext cx="8406826" cy="4881627"/>
          </a:xfrm>
        </p:spPr>
        <p:txBody>
          <a:bodyPr anchor="t">
            <a:noAutofit/>
          </a:bodyPr>
          <a:lstStyle/>
          <a:p>
            <a:pPr marL="457200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Items to consider after the show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Audience Meet &amp; Greet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Pre-Assign areas for cleanup responsibilities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Headliner to Afterglow</a:t>
            </a:r>
          </a:p>
          <a:p>
            <a:pPr marL="914400" lvl="1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That’s a Wrap!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2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815734"/>
            <a:ext cx="8843554" cy="4881627"/>
          </a:xfrm>
        </p:spPr>
        <p:txBody>
          <a:bodyPr anchor="ctr">
            <a:noAutofit/>
          </a:bodyPr>
          <a:lstStyle/>
          <a:p>
            <a:pPr>
              <a:buClr>
                <a:schemeClr val="bg1"/>
              </a:buClr>
              <a:buSzPct val="120000"/>
            </a:pPr>
            <a:r>
              <a:rPr lang="en-US" sz="19900" b="1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 &amp; 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 / Comments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09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815734"/>
            <a:ext cx="8406826" cy="4881627"/>
          </a:xfrm>
        </p:spPr>
        <p:txBody>
          <a:bodyPr anchor="t">
            <a:noAutofit/>
          </a:bodyPr>
          <a:lstStyle/>
          <a:p>
            <a:pPr marL="457200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Lobby setup &amp; Audience Info Capture</a:t>
            </a:r>
          </a:p>
          <a:p>
            <a:pPr marL="457200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Concessions</a:t>
            </a:r>
          </a:p>
          <a:p>
            <a:pPr marL="457200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Art of Gold Medal Quartet Hosting</a:t>
            </a:r>
          </a:p>
          <a:p>
            <a:pPr marL="457200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Afterglows</a:t>
            </a:r>
          </a:p>
          <a:p>
            <a:pPr marL="457200" indent="-457200" algn="l">
              <a:lnSpc>
                <a:spcPct val="12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Chapter Success Stories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Another Thing…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2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2054268"/>
            <a:ext cx="8843554" cy="4643093"/>
          </a:xfrm>
        </p:spPr>
        <p:txBody>
          <a:bodyPr anchor="t">
            <a:noAutofit/>
          </a:bodyPr>
          <a:lstStyle/>
          <a:p>
            <a:pPr marL="742950" indent="-742950" algn="l">
              <a:buClr>
                <a:schemeClr val="bg1"/>
              </a:buClr>
              <a:buSzPct val="120000"/>
              <a:buAutoNum type="arabicPeriod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Audience Enjoys The Show</a:t>
            </a:r>
          </a:p>
          <a:p>
            <a:pPr marL="742950" indent="-742950" algn="l">
              <a:buClr>
                <a:schemeClr val="bg1"/>
              </a:buClr>
              <a:buSzPct val="120000"/>
              <a:buAutoNum type="arabicPeriod"/>
            </a:pPr>
            <a:r>
              <a:rPr lang="en-US" sz="4400" b="1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Audience Enjoys The Show</a:t>
            </a:r>
          </a:p>
          <a:p>
            <a:pPr marL="742950" indent="-742950" algn="l">
              <a:buClr>
                <a:schemeClr val="bg1"/>
              </a:buClr>
              <a:buSzPct val="120000"/>
              <a:buFont typeface="Arial" panose="020B0604020202020204" pitchFamily="34" charset="0"/>
              <a:buAutoNum type="arabicPeriod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Fill Every Seat  </a:t>
            </a:r>
            <a:r>
              <a:rPr lang="en-US" sz="2800" i="1" u="sng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(regardless of price)</a:t>
            </a:r>
          </a:p>
          <a:p>
            <a:pPr marL="742950" indent="-742950" algn="l">
              <a:buClr>
                <a:schemeClr val="bg1"/>
              </a:buClr>
              <a:buSzPct val="120000"/>
              <a:buFont typeface="Arial" panose="020B0604020202020204" pitchFamily="34" charset="0"/>
              <a:buAutoNum type="arabicPeriod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 Show Reputation in Community</a:t>
            </a:r>
          </a:p>
          <a:p>
            <a:pPr marL="742950" indent="-742950" algn="l">
              <a:buClr>
                <a:schemeClr val="bg1"/>
              </a:buClr>
              <a:buSzPct val="120000"/>
              <a:buAutoNum type="arabicPeriod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 Relationships w/Local Groups</a:t>
            </a:r>
          </a:p>
          <a:p>
            <a:pPr marL="742950" indent="-742950" algn="l">
              <a:buClr>
                <a:schemeClr val="bg1"/>
              </a:buClr>
              <a:buSzPct val="120000"/>
              <a:buAutoNum type="arabicPeriod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Chorus Members fulfilled</a:t>
            </a:r>
          </a:p>
          <a:p>
            <a:pPr marL="742950" indent="-742950" algn="l">
              <a:buClr>
                <a:schemeClr val="bg1"/>
              </a:buClr>
              <a:buSzPct val="120000"/>
              <a:buAutoNum type="arabicPeriod"/>
            </a:pPr>
            <a:r>
              <a:rPr lang="en-US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a profit</a:t>
            </a:r>
          </a:p>
          <a:p>
            <a:pPr marL="742950" indent="-742950" algn="l">
              <a:buClr>
                <a:schemeClr val="bg1"/>
              </a:buClr>
              <a:buSzPct val="120000"/>
              <a:buAutoNum type="arabicPeriod"/>
            </a:pPr>
            <a:endParaRPr lang="en-US" sz="36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Priorities – Decision Logic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2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714" y="2054268"/>
            <a:ext cx="8926286" cy="4643093"/>
          </a:xfrm>
        </p:spPr>
        <p:txBody>
          <a:bodyPr anchor="t">
            <a:noAutofit/>
          </a:bodyPr>
          <a:lstStyle/>
          <a:p>
            <a:pPr marL="742950" indent="-742950" algn="l">
              <a:buClr>
                <a:schemeClr val="bg1"/>
              </a:buClr>
              <a:buSzPct val="120000"/>
              <a:buAutoNum type="arabicPeriod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Advertising, Show Flyers, Newspaper Ads,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Radio Spots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Facebook</a:t>
            </a:r>
            <a:r>
              <a:rPr lang="en-US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Instagram, 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Periscope, Twitter</a:t>
            </a:r>
            <a:r>
              <a:rPr lang="en-US" sz="1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your wife’s quilting group, etc., </a:t>
            </a:r>
            <a:r>
              <a:rPr lang="en-US" sz="1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etc.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 algn="l">
              <a:buClr>
                <a:schemeClr val="bg1"/>
              </a:buClr>
              <a:buSzPct val="120000"/>
              <a:buAutoNum type="arabicPeriod"/>
            </a:pPr>
            <a:endParaRPr lang="en-US" dirty="0">
              <a:solidFill>
                <a:srgbClr val="FFFF00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 algn="l">
              <a:buClr>
                <a:schemeClr val="bg1"/>
              </a:buClr>
              <a:buSzPct val="120000"/>
              <a:buAutoNum type="arabicPeriod"/>
            </a:pPr>
            <a:r>
              <a:rPr lang="en-US" sz="7200" b="1" dirty="0">
                <a:solidFill>
                  <a:srgbClr val="FFFF00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500" b="1" dirty="0">
                <a:solidFill>
                  <a:srgbClr val="FFFF00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MEMBERS</a:t>
            </a:r>
            <a:endParaRPr lang="en-US" sz="9600" b="1" dirty="0">
              <a:solidFill>
                <a:srgbClr val="FFFF00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Audience Sources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9527"/>
            <a:ext cx="9144000" cy="711995"/>
          </a:xfrm>
        </p:spPr>
        <p:txBody>
          <a:bodyPr anchor="ctr">
            <a:no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</a:p>
        </p:txBody>
      </p:sp>
    </p:spTree>
    <p:extLst>
      <p:ext uri="{BB962C8B-B14F-4D97-AF65-F5344CB8AC3E}">
        <p14:creationId xmlns:p14="http://schemas.microsoft.com/office/powerpoint/2010/main" val="79630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714" y="2275114"/>
            <a:ext cx="8926286" cy="4016829"/>
          </a:xfrm>
        </p:spPr>
        <p:txBody>
          <a:bodyPr anchor="t">
            <a:noAutofit/>
          </a:bodyPr>
          <a:lstStyle/>
          <a:p>
            <a:pPr marL="742950" indent="-742950" algn="l">
              <a:buClr>
                <a:schemeClr val="bg1"/>
              </a:buClr>
              <a:buSzPct val="120000"/>
              <a:buFont typeface="Arial" panose="020B0604020202020204" pitchFamily="34" charset="0"/>
              <a:buAutoNum type="arabicPeriod"/>
            </a:pPr>
            <a:r>
              <a:rPr lang="en-US" sz="9600" b="1" dirty="0">
                <a:solidFill>
                  <a:srgbClr val="FFFF00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MEMBERS</a:t>
            </a:r>
            <a:endParaRPr lang="en-US" sz="36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 algn="l">
              <a:buClr>
                <a:schemeClr val="bg1"/>
              </a:buClr>
              <a:buSzPct val="120000"/>
              <a:buAutoNum type="arabicPeriod"/>
            </a:pPr>
            <a:endParaRPr lang="en-US" sz="36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 algn="l">
              <a:buClr>
                <a:schemeClr val="bg1"/>
              </a:buClr>
              <a:buSzPct val="120000"/>
              <a:buAutoNum type="arabicPeriod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Advertising, Show Flyers, Newspaper Ads,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Radio Spots</a:t>
            </a:r>
            <a:r>
              <a:rPr lang="en-US" sz="2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Facebook</a:t>
            </a:r>
            <a:r>
              <a:rPr lang="en-US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Instagram, 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Periscope, Twitter</a:t>
            </a:r>
            <a:r>
              <a:rPr lang="en-US" sz="1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your wife’s quilting group, etc., </a:t>
            </a:r>
            <a:r>
              <a:rPr lang="en-US" sz="1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etc.</a:t>
            </a:r>
            <a:endParaRPr lang="en-US" sz="9600" b="1" dirty="0">
              <a:solidFill>
                <a:srgbClr val="FFFF00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Audience Sources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9527"/>
            <a:ext cx="9144000" cy="711995"/>
          </a:xfrm>
        </p:spPr>
        <p:txBody>
          <a:bodyPr anchor="ctr">
            <a:no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</a:p>
        </p:txBody>
      </p:sp>
    </p:spTree>
    <p:extLst>
      <p:ext uri="{BB962C8B-B14F-4D97-AF65-F5344CB8AC3E}">
        <p14:creationId xmlns:p14="http://schemas.microsoft.com/office/powerpoint/2010/main" val="288123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821" y="2054268"/>
            <a:ext cx="3668474" cy="4643093"/>
          </a:xfrm>
        </p:spPr>
        <p:txBody>
          <a:bodyPr anchor="t">
            <a:noAutofit/>
          </a:bodyPr>
          <a:lstStyle/>
          <a:p>
            <a:pPr algn="l">
              <a:buClr>
                <a:schemeClr val="bg1"/>
              </a:buClr>
              <a:buSzPct val="120000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Venue	$1,800</a:t>
            </a: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Talent	$   400</a:t>
            </a: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	$   800</a:t>
            </a: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---------</a:t>
            </a: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	$3,000</a:t>
            </a:r>
            <a:endParaRPr lang="en-US" sz="20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buClr>
                <a:schemeClr val="bg1"/>
              </a:buClr>
              <a:buSzPct val="120000"/>
            </a:pPr>
            <a:endParaRPr lang="en-US" sz="20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Tickets</a:t>
            </a:r>
            <a:endParaRPr lang="en-US" sz="10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ts val="0"/>
              </a:spcBef>
              <a:buClr>
                <a:schemeClr val="bg1"/>
              </a:buClr>
              <a:buSzPct val="120000"/>
            </a:pPr>
            <a:r>
              <a:rPr lang="en-US" sz="10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 $15	=  200</a:t>
            </a:r>
          </a:p>
          <a:p>
            <a:pPr algn="l">
              <a:buClr>
                <a:schemeClr val="bg1"/>
              </a:buClr>
              <a:buSzPct val="120000"/>
            </a:pPr>
            <a:endParaRPr lang="en-US" sz="36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Basic Show Budgets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705090" y="2054267"/>
            <a:ext cx="1872337" cy="46430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bg1"/>
              </a:buClr>
              <a:buSzPct val="120000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$1,800</a:t>
            </a: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   800</a:t>
            </a: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</a:t>
            </a: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---------</a:t>
            </a: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$3,400</a:t>
            </a:r>
          </a:p>
          <a:p>
            <a:pPr algn="l">
              <a:buClr>
                <a:schemeClr val="bg1"/>
              </a:buClr>
              <a:buSzPct val="120000"/>
            </a:pPr>
            <a:endParaRPr lang="en-US" sz="36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227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456121" y="2054266"/>
            <a:ext cx="1872337" cy="46430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bg1"/>
              </a:buClr>
              <a:buSzPct val="120000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$1,800</a:t>
            </a: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$1,600</a:t>
            </a: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</a:t>
            </a: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---------</a:t>
            </a: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$4,200</a:t>
            </a:r>
          </a:p>
          <a:p>
            <a:pPr algn="l">
              <a:buClr>
                <a:schemeClr val="bg1"/>
              </a:buClr>
              <a:buSzPct val="120000"/>
            </a:pPr>
            <a:endParaRPr lang="en-US" sz="36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280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002971" y="5301343"/>
            <a:ext cx="6683829" cy="10886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7330456" y="2052291"/>
            <a:ext cx="1872337" cy="46430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bg1"/>
              </a:buClr>
              <a:buSzPct val="120000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$1,800</a:t>
            </a: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$3,000</a:t>
            </a: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</a:t>
            </a:r>
            <a:r>
              <a:rPr lang="en-US" sz="20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</a:t>
            </a: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---------</a:t>
            </a: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$5,600</a:t>
            </a:r>
          </a:p>
          <a:p>
            <a:pPr algn="l">
              <a:buClr>
                <a:schemeClr val="bg1"/>
              </a:buClr>
              <a:buSzPct val="120000"/>
            </a:pPr>
            <a:endParaRPr lang="en-US" sz="3600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buClr>
                <a:schemeClr val="bg1"/>
              </a:buClr>
              <a:buSzPct val="120000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373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7A6A34D-8711-00F1-234B-7A5280EE6A36}"/>
              </a:ext>
            </a:extLst>
          </p:cNvPr>
          <p:cNvSpPr txBox="1">
            <a:spLocks/>
          </p:cNvSpPr>
          <p:nvPr/>
        </p:nvSpPr>
        <p:spPr>
          <a:xfrm>
            <a:off x="74822" y="6296223"/>
            <a:ext cx="8888426" cy="5073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bg1"/>
              </a:buClr>
              <a:buSzPct val="120000"/>
            </a:pPr>
            <a:r>
              <a:rPr lang="en-US" sz="28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$20     =    150          170           210            280</a:t>
            </a:r>
          </a:p>
        </p:txBody>
      </p:sp>
    </p:spTree>
    <p:extLst>
      <p:ext uri="{BB962C8B-B14F-4D97-AF65-F5344CB8AC3E}">
        <p14:creationId xmlns:p14="http://schemas.microsoft.com/office/powerpoint/2010/main" val="14027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/>
      <p:bldP spid="8" grpId="0" build="p"/>
      <p:bldP spid="10" grpId="0" build="p"/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u="sng" dirty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GVC Show Numbers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-13058" y="1883157"/>
            <a:ext cx="2536234" cy="3995129"/>
          </a:xfrm>
        </p:spPr>
        <p:txBody>
          <a:bodyPr anchor="t">
            <a:noAutofit/>
          </a:bodyPr>
          <a:lstStyle/>
          <a:p>
            <a:pPr marL="457200" indent="-457200" algn="l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b="1" u="sng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</a:t>
            </a:r>
          </a:p>
          <a:p>
            <a:pPr marL="457200" indent="-457200" algn="l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Attendance </a:t>
            </a:r>
          </a:p>
          <a:p>
            <a:pPr marL="457200" indent="-457200" algn="l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Income</a:t>
            </a:r>
          </a:p>
          <a:p>
            <a:pPr marL="457200" indent="-457200" algn="l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Expense</a:t>
            </a:r>
          </a:p>
          <a:p>
            <a:pPr marL="457200" indent="-457200" algn="l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 Profit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1825926" y="1883157"/>
            <a:ext cx="1607372" cy="4279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b="1" u="sng" dirty="0">
                <a:solidFill>
                  <a:srgbClr val="FFFFCC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2012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>
                <a:solidFill>
                  <a:srgbClr val="FFFFCC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385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>
                <a:solidFill>
                  <a:srgbClr val="FFFFCC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$7,685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>
                <a:solidFill>
                  <a:srgbClr val="FFFFCC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$5,774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>
                <a:solidFill>
                  <a:srgbClr val="FFFFCC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$1,911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2934536" y="1883157"/>
            <a:ext cx="1607372" cy="4279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b="1" u="sng" dirty="0">
                <a:solidFill>
                  <a:srgbClr val="99FF99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2013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>
                <a:solidFill>
                  <a:srgbClr val="99FF99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450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>
                <a:solidFill>
                  <a:srgbClr val="99FF99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$7,983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>
                <a:solidFill>
                  <a:srgbClr val="99FF99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$4,228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>
                <a:solidFill>
                  <a:srgbClr val="99FF99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$3,755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996057" y="1883157"/>
            <a:ext cx="1607372" cy="4279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b="1" u="sng" dirty="0">
                <a:solidFill>
                  <a:srgbClr val="99CCFF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>
                <a:solidFill>
                  <a:srgbClr val="99CCFF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472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>
                <a:solidFill>
                  <a:srgbClr val="99CCFF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$8,349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>
                <a:solidFill>
                  <a:srgbClr val="99CCFF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$5,635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>
                <a:solidFill>
                  <a:srgbClr val="99CCFF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$2,714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5114596" y="1883157"/>
            <a:ext cx="1607372" cy="4279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b="1" u="sng" dirty="0">
                <a:solidFill>
                  <a:srgbClr val="FF99CC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>
                <a:solidFill>
                  <a:srgbClr val="FF99CC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603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>
                <a:solidFill>
                  <a:srgbClr val="FF99CC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$8,714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>
                <a:solidFill>
                  <a:srgbClr val="FF99CC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$4,920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>
                <a:solidFill>
                  <a:srgbClr val="FF99CC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$3,794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6263199" y="1883157"/>
            <a:ext cx="1607372" cy="4279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b="1" u="sng" dirty="0">
                <a:solidFill>
                  <a:srgbClr val="FFCC66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>
                <a:solidFill>
                  <a:srgbClr val="FFCC66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451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>
                <a:solidFill>
                  <a:srgbClr val="FFCC66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$8,122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>
                <a:solidFill>
                  <a:srgbClr val="FFCC66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$4,403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>
                <a:solidFill>
                  <a:srgbClr val="FFCC66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$3,719</a:t>
            </a: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7403516" y="1883157"/>
            <a:ext cx="1607372" cy="4279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b="1" u="sng" dirty="0">
                <a:solidFill>
                  <a:srgbClr val="E3DE00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>
                <a:solidFill>
                  <a:srgbClr val="E3DE00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587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>
                <a:solidFill>
                  <a:srgbClr val="E3DE00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$8,704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>
                <a:solidFill>
                  <a:srgbClr val="E3DE00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$6,061</a:t>
            </a:r>
          </a:p>
          <a:p>
            <a:pPr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en-US" dirty="0">
                <a:solidFill>
                  <a:srgbClr val="E3DE00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$2,643</a:t>
            </a:r>
          </a:p>
        </p:txBody>
      </p:sp>
    </p:spTree>
    <p:extLst>
      <p:ext uri="{BB962C8B-B14F-4D97-AF65-F5344CB8AC3E}">
        <p14:creationId xmlns:p14="http://schemas.microsoft.com/office/powerpoint/2010/main" val="114156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5" grpId="0" uiExpand="1" build="p"/>
      <p:bldP spid="16" grpId="0" uiExpand="1" build="p"/>
      <p:bldP spid="17" grpId="0" uiExpand="1" build="p"/>
      <p:bldP spid="18" grpId="0" uiExpand="1" build="p"/>
      <p:bldP spid="19" grpId="0" uiExpand="1" build="p"/>
      <p:bldP spid="2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rgbClr val="002060"/>
            </a:gs>
            <a:gs pos="100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446" y="1892024"/>
            <a:ext cx="8386355" cy="4718249"/>
          </a:xfrm>
        </p:spPr>
        <p:txBody>
          <a:bodyPr anchor="t">
            <a:noAutofit/>
          </a:bodyPr>
          <a:lstStyle/>
          <a:p>
            <a:pPr marL="457200" indent="-457200" algn="l">
              <a:lnSpc>
                <a:spcPct val="125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Talent</a:t>
            </a:r>
          </a:p>
          <a:p>
            <a:pPr marL="457200" indent="-457200" algn="l">
              <a:lnSpc>
                <a:spcPct val="125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Team</a:t>
            </a:r>
          </a:p>
          <a:p>
            <a:pPr marL="457200" indent="-457200" algn="l">
              <a:lnSpc>
                <a:spcPct val="125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Script</a:t>
            </a:r>
          </a:p>
          <a:p>
            <a:pPr marL="457200" indent="-457200" algn="l">
              <a:lnSpc>
                <a:spcPct val="125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Pacing </a:t>
            </a:r>
            <a:r>
              <a:rPr lang="en-US" sz="2800" i="1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Fantastic Four</a:t>
            </a:r>
            <a:endParaRPr lang="en-US" sz="3600" i="1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>
              <a:lnSpc>
                <a:spcPct val="125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Flow </a:t>
            </a:r>
            <a:r>
              <a:rPr lang="en-US" sz="2800" i="1" dirty="0"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85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Peaks and Valleys</a:t>
            </a:r>
            <a:endParaRPr lang="en-US" sz="3600" i="1" dirty="0">
              <a:solidFill>
                <a:schemeClr val="bg1"/>
              </a:solidFill>
              <a:effectLst>
                <a:outerShdw blurRad="50800" dist="50800" dir="2700000" algn="tl" rotWithShape="0">
                  <a:prstClr val="black">
                    <a:alpha val="85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7566" y="731522"/>
            <a:ext cx="740664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0" y="877321"/>
            <a:ext cx="9144000" cy="8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u="sng" dirty="0">
                <a:solidFill>
                  <a:srgbClr val="FFFF00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Elements to Great Shows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9527"/>
            <a:ext cx="9144000" cy="7119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9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Enhancing Your Show Production</a:t>
            </a:r>
            <a:endParaRPr lang="en-US" sz="2800" b="1" dirty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9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11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1167</TotalTime>
  <Words>1340</Words>
  <Application>Microsoft Office PowerPoint</Application>
  <PresentationFormat>On-screen Show (4:3)</PresentationFormat>
  <Paragraphs>339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Arial Narrow</vt:lpstr>
      <vt:lpstr>Calibri</vt:lpstr>
      <vt:lpstr>Calibri Light</vt:lpstr>
      <vt:lpstr>Tahoma</vt:lpstr>
      <vt:lpstr>Wingdings</vt:lpstr>
      <vt:lpstr>Office Theme</vt:lpstr>
      <vt:lpstr>1_Office Theme</vt:lpstr>
      <vt:lpstr>Room #3 Show Production Building Your Audience</vt:lpstr>
      <vt:lpstr>Enhancing Your Show Production</vt:lpstr>
      <vt:lpstr>Enhancing Your Show Production</vt:lpstr>
      <vt:lpstr>PowerPoint Presentation</vt:lpstr>
      <vt:lpstr>Enhancing Your Show Production</vt:lpstr>
      <vt:lpstr>Enhancing Your Show Production</vt:lpstr>
      <vt:lpstr>PowerPoint Presentation</vt:lpstr>
      <vt:lpstr>PowerPoint Presentation</vt:lpstr>
      <vt:lpstr>PowerPoint Presentation</vt:lpstr>
      <vt:lpstr>PowerPoint Presentation</vt:lpstr>
      <vt:lpstr>Enhancing Your Show Production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Better Barbershop Show</dc:title>
  <dc:creator>Bruce Sellnow</dc:creator>
  <cp:lastModifiedBy>Bruce Sellnow</cp:lastModifiedBy>
  <cp:revision>56</cp:revision>
  <cp:lastPrinted>2015-12-12T07:15:54Z</cp:lastPrinted>
  <dcterms:created xsi:type="dcterms:W3CDTF">2015-12-09T21:19:52Z</dcterms:created>
  <dcterms:modified xsi:type="dcterms:W3CDTF">2025-01-20T15:54:31Z</dcterms:modified>
</cp:coreProperties>
</file>